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1" r:id="rId12"/>
    <p:sldId id="270" r:id="rId13"/>
    <p:sldId id="269" r:id="rId14"/>
    <p:sldId id="266" r:id="rId15"/>
    <p:sldId id="267" r:id="rId16"/>
    <p:sldId id="265" r:id="rId17"/>
    <p:sldId id="268" r:id="rId18"/>
    <p:sldId id="272" r:id="rId1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3" d="100"/>
          <a:sy n="123" d="100"/>
        </p:scale>
        <p:origin x="-114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10/7/2015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10/7/2015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10/7/2015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10/7/2015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10/7/2015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10/7/2015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10/7/2015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10/7/2015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10/7/2015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10/7/2015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10/7/2015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10/7/2015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10/7/2015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en-US"/>
              <a:t>10/7/2015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wf.org.uk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dsmart.org.uk/beingsmart" TargetMode="External"/><Relationship Id="rId2" Type="http://schemas.openxmlformats.org/officeDocument/2006/relationships/hyperlink" Target="http://www.saferinternet.org.uk/advice-and-resources/a-parents-guide/internet-enabled-devic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etsmartz.org/Parents" TargetMode="External"/><Relationship Id="rId5" Type="http://schemas.openxmlformats.org/officeDocument/2006/relationships/hyperlink" Target="https://www.thinkuknow.co.uk/parents/Primary/" TargetMode="External"/><Relationship Id="rId4" Type="http://schemas.openxmlformats.org/officeDocument/2006/relationships/hyperlink" Target="http://www.childnet.com/resources/parental-controls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E-Safety Workshop</a:t>
            </a:r>
            <a:endParaRPr lang="en-US" sz="6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dirty="0">
                <a:latin typeface="SassoonPrimaryInfant" pitchFamily="2" charset="0"/>
              </a:rPr>
              <a:t>Parental Controls</a:t>
            </a:r>
            <a:br>
              <a:rPr lang="en-GB" sz="3600" dirty="0">
                <a:latin typeface="SassoonPrimaryInfant" pitchFamily="2" charset="0"/>
              </a:rPr>
            </a:br>
            <a:r>
              <a:rPr lang="en-GB" sz="2400" dirty="0">
                <a:latin typeface="SassoonPrimaryInfant" pitchFamily="2" charset="0"/>
              </a:rPr>
              <a:t>Internet Providers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SassoonPrimaryInfant" pitchFamily="2" charset="0"/>
              </a:rPr>
              <a:t>The 5 big internet providers in the UK – </a:t>
            </a:r>
            <a:r>
              <a:rPr lang="en-GB" b="1" dirty="0">
                <a:latin typeface="SassoonPrimaryInfant" pitchFamily="2" charset="0"/>
              </a:rPr>
              <a:t>BT, Sky, TalkTalk, </a:t>
            </a:r>
            <a:r>
              <a:rPr lang="en-GB" b="1" dirty="0" err="1">
                <a:latin typeface="SassoonPrimaryInfant" pitchFamily="2" charset="0"/>
              </a:rPr>
              <a:t>Plusnet</a:t>
            </a:r>
            <a:r>
              <a:rPr lang="en-GB" b="1" dirty="0">
                <a:latin typeface="SassoonPrimaryInfant" pitchFamily="2" charset="0"/>
              </a:rPr>
              <a:t> </a:t>
            </a:r>
            <a:r>
              <a:rPr lang="en-GB" dirty="0">
                <a:latin typeface="SassoonPrimaryInfant" pitchFamily="2" charset="0"/>
              </a:rPr>
              <a:t>and </a:t>
            </a:r>
            <a:r>
              <a:rPr lang="en-GB" b="1" dirty="0">
                <a:latin typeface="SassoonPrimaryInfant" pitchFamily="2" charset="0"/>
              </a:rPr>
              <a:t>Virgin Media</a:t>
            </a:r>
            <a:r>
              <a:rPr lang="en-GB" dirty="0">
                <a:latin typeface="SassoonPrimaryInfant" pitchFamily="2" charset="0"/>
              </a:rPr>
              <a:t> - provide their customers with free parental controls.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SassoonPrimaryInfant" pitchFamily="2" charset="0"/>
              </a:rPr>
              <a:t>These providers offer filter levels e.g. BT provides ‘light’, ‘moderate’ or ‘strict’ filter levels.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latin typeface="SassoonPrimaryInfant" pitchFamily="2" charset="0"/>
              </a:rPr>
              <a:t>Parents can :</a:t>
            </a:r>
          </a:p>
          <a:p>
            <a:pPr>
              <a:buFontTx/>
              <a:buChar char="-"/>
            </a:pPr>
            <a:r>
              <a:rPr lang="en-GB" dirty="0">
                <a:latin typeface="SassoonPrimaryInfant" pitchFamily="2" charset="0"/>
              </a:rPr>
              <a:t>customise their parental controls.</a:t>
            </a:r>
          </a:p>
          <a:p>
            <a:pPr>
              <a:buFontTx/>
              <a:buChar char="-"/>
            </a:pPr>
            <a:r>
              <a:rPr lang="en-GB" dirty="0">
                <a:latin typeface="SassoonPrimaryInfant" pitchFamily="2" charset="0"/>
              </a:rPr>
              <a:t>allow and block specific sites.</a:t>
            </a:r>
          </a:p>
          <a:p>
            <a:pPr>
              <a:buFontTx/>
              <a:buChar char="-"/>
            </a:pPr>
            <a:r>
              <a:rPr lang="en-GB" dirty="0">
                <a:latin typeface="SassoonPrimaryInfant" pitchFamily="2" charset="0"/>
              </a:rPr>
              <a:t>set filter times.</a:t>
            </a:r>
          </a:p>
          <a:p>
            <a:pPr>
              <a:buFontTx/>
              <a:buChar char="-"/>
            </a:pPr>
            <a:r>
              <a:rPr lang="en-GB" dirty="0">
                <a:latin typeface="SassoonPrimaryInfant" pitchFamily="2" charset="0"/>
              </a:rPr>
              <a:t>set limits for time online.</a:t>
            </a:r>
          </a:p>
        </p:txBody>
      </p:sp>
    </p:spTree>
    <p:extLst>
      <p:ext uri="{BB962C8B-B14F-4D97-AF65-F5344CB8AC3E}">
        <p14:creationId xmlns:p14="http://schemas.microsoft.com/office/powerpoint/2010/main" val="3699450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SassoonPrimaryInfant" pitchFamily="2" charset="0"/>
              </a:rPr>
              <a:t>Parental Controls</a:t>
            </a:r>
            <a:br>
              <a:rPr lang="en-GB" dirty="0">
                <a:latin typeface="SassoonPrimaryInfant" pitchFamily="2" charset="0"/>
              </a:rPr>
            </a:br>
            <a:r>
              <a:rPr lang="en-GB" sz="2000" dirty="0">
                <a:latin typeface="SassoonPrimaryInfant" pitchFamily="2" charset="0"/>
              </a:rPr>
              <a:t>Gaming Devices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>
                <a:latin typeface="SassoonPrimaryInfant" pitchFamily="2" charset="0"/>
              </a:rPr>
              <a:t>Parental controls can also be set up on games consoles, such as </a:t>
            </a:r>
            <a:r>
              <a:rPr lang="en-GB" sz="2400" dirty="0" err="1">
                <a:latin typeface="SassoonPrimaryInfant" pitchFamily="2" charset="0"/>
              </a:rPr>
              <a:t>Playstation</a:t>
            </a:r>
            <a:r>
              <a:rPr lang="en-GB" sz="2400" dirty="0">
                <a:latin typeface="SassoonPrimaryInfant" pitchFamily="2" charset="0"/>
              </a:rPr>
              <a:t>, Xbox and Nintendo Wii.</a:t>
            </a:r>
          </a:p>
          <a:p>
            <a:r>
              <a:rPr lang="en-GB" sz="2400" dirty="0">
                <a:latin typeface="SassoonPrimaryInfant" pitchFamily="2" charset="0"/>
              </a:rPr>
              <a:t>Restrict games based on age rating.</a:t>
            </a:r>
          </a:p>
          <a:p>
            <a:r>
              <a:rPr lang="en-GB" sz="2400" dirty="0">
                <a:latin typeface="SassoonPrimaryInfant" pitchFamily="2" charset="0"/>
              </a:rPr>
              <a:t>Restrict time spent e.g. On the Xbox </a:t>
            </a:r>
            <a:r>
              <a:rPr lang="en-GB" sz="2400" dirty="0" smtClean="0">
                <a:latin typeface="SassoonPrimaryInfant" pitchFamily="2" charset="0"/>
              </a:rPr>
              <a:t>360/One </a:t>
            </a:r>
            <a:r>
              <a:rPr lang="en-GB" sz="2400" dirty="0">
                <a:latin typeface="SassoonPrimaryInfant" pitchFamily="2" charset="0"/>
              </a:rPr>
              <a:t>activate the “Family Timer” to limit the total amount. </a:t>
            </a:r>
          </a:p>
          <a:p>
            <a:r>
              <a:rPr lang="en-GB" sz="2400" dirty="0">
                <a:latin typeface="SassoonPrimaryInfant" pitchFamily="2" charset="0"/>
              </a:rPr>
              <a:t>Control your child’s friend requests so you know who they’re playing with online.</a:t>
            </a:r>
          </a:p>
          <a:p>
            <a:r>
              <a:rPr lang="en-GB" sz="2400" dirty="0">
                <a:latin typeface="SassoonPrimaryInfant" pitchFamily="2" charset="0"/>
              </a:rPr>
              <a:t>Restrict online user-to-user communication and the exchange of user-generated content.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3071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SassoonPrimaryInfant" pitchFamily="2" charset="0"/>
              </a:rPr>
              <a:t>Parental Controls</a:t>
            </a:r>
            <a:br>
              <a:rPr lang="en-GB" dirty="0">
                <a:latin typeface="SassoonPrimaryInfant" pitchFamily="2" charset="0"/>
              </a:rPr>
            </a:br>
            <a:r>
              <a:rPr lang="en-GB" sz="2400" dirty="0">
                <a:latin typeface="SassoonPrimaryInfant" pitchFamily="2" charset="0"/>
              </a:rPr>
              <a:t>Smartphones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Capable of a range of internet functions: social networking, listening to music, playing games, browsing the internet, checking emails, taking photos and videos and watching TV.</a:t>
            </a:r>
          </a:p>
          <a:p>
            <a:r>
              <a:rPr lang="en-GB" dirty="0">
                <a:latin typeface="SassoonPrimaryInfant" pitchFamily="2" charset="0"/>
              </a:rPr>
              <a:t>Out and about, users access the internet via 3G connection which is provided by the data allowance in their mobile contract. </a:t>
            </a:r>
          </a:p>
          <a:p>
            <a:r>
              <a:rPr lang="en-GB" dirty="0">
                <a:latin typeface="SassoonPrimaryInfant" pitchFamily="2" charset="0"/>
              </a:rPr>
              <a:t>All mobile network providers provide parental controls. </a:t>
            </a:r>
          </a:p>
          <a:p>
            <a:r>
              <a:rPr lang="en-GB" dirty="0">
                <a:latin typeface="SassoonPrimaryInfant" pitchFamily="2" charset="0"/>
              </a:rPr>
              <a:t>Some will have these on as default, but others you will need to request to be turned on. </a:t>
            </a:r>
          </a:p>
          <a:p>
            <a:pPr marL="0" indent="0">
              <a:buNone/>
            </a:pPr>
            <a:r>
              <a:rPr lang="en-GB" dirty="0">
                <a:latin typeface="SassoonPrimaryInfant" pitchFamily="2" charset="0"/>
              </a:rPr>
              <a:t>e.g. Tesco Mobile and O2 have a parental control option to ensure that only websites they have classified as suitable for children under 12 can be accessed. Contact your service provider to find out about filtering options.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992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SassoonPrimaryInfant" pitchFamily="2" charset="0"/>
              </a:rPr>
              <a:t>Parental Controls</a:t>
            </a:r>
            <a:br>
              <a:rPr lang="en-GB" dirty="0">
                <a:latin typeface="SassoonPrimaryInfant" pitchFamily="2" charset="0"/>
              </a:rPr>
            </a:br>
            <a:r>
              <a:rPr lang="en-GB" sz="2400" dirty="0">
                <a:latin typeface="SassoonPrimaryInfant" pitchFamily="2" charset="0"/>
              </a:rPr>
              <a:t>Smartphones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2014268"/>
            <a:ext cx="9372600" cy="4114800"/>
          </a:xfrm>
        </p:spPr>
        <p:txBody>
          <a:bodyPr/>
          <a:lstStyle/>
          <a:p>
            <a:r>
              <a:rPr lang="en-GB" sz="2800" dirty="0">
                <a:latin typeface="SassoonPrimaryInfant" pitchFamily="2" charset="0"/>
              </a:rPr>
              <a:t>Internet on smartphones can be accessed by Wi-Fi from home, therefore home internet controls apply.</a:t>
            </a:r>
          </a:p>
          <a:p>
            <a:r>
              <a:rPr lang="en-GB" sz="2800" dirty="0">
                <a:latin typeface="SassoonPrimaryInfant" pitchFamily="2" charset="0"/>
              </a:rPr>
              <a:t>Some apps can help filter out age-inappropriate content or help restrict some of the smartphone functions, so have a look in the app store.</a:t>
            </a:r>
          </a:p>
          <a:p>
            <a:r>
              <a:rPr lang="en-GB" sz="2800" dirty="0">
                <a:latin typeface="SassoonPrimaryInfant" pitchFamily="2" charset="0"/>
              </a:rPr>
              <a:t>Check what parental controls are available for the specific smartphone; some devices may have options for switching off the internet browser.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5111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SassoonPrimaryInfant" pitchFamily="2" charset="0"/>
              </a:rPr>
              <a:t>Parental Controls</a:t>
            </a:r>
            <a:br>
              <a:rPr lang="en-GB" dirty="0">
                <a:latin typeface="SassoonPrimaryInfant" pitchFamily="2" charset="0"/>
              </a:rPr>
            </a:br>
            <a:r>
              <a:rPr lang="en-GB" sz="2400" dirty="0">
                <a:latin typeface="SassoonPrimaryInfant" pitchFamily="2" charset="0"/>
              </a:rPr>
              <a:t>iPads</a:t>
            </a:r>
            <a:endParaRPr lang="en-GB" dirty="0"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>
                <a:latin typeface="SassoonPrimaryInfant" pitchFamily="2" charset="0"/>
              </a:rPr>
              <a:t>Look at age ratings and customer reviews before your child downloads an app.</a:t>
            </a:r>
          </a:p>
          <a:p>
            <a:r>
              <a:rPr lang="en-GB" sz="2400" dirty="0">
                <a:latin typeface="SassoonPrimaryInfant" pitchFamily="2" charset="0"/>
              </a:rPr>
              <a:t>There are tools available which can block some communication apps. For example there are parental control settings on the iPad to disable the following functions:</a:t>
            </a:r>
          </a:p>
          <a:p>
            <a:pPr marL="0" indent="0">
              <a:buNone/>
            </a:pPr>
            <a:r>
              <a:rPr lang="en-GB" sz="2400" dirty="0">
                <a:latin typeface="SassoonPrimaryInfant" pitchFamily="2" charset="0"/>
              </a:rPr>
              <a:t>-   FaceTime: a video calling app</a:t>
            </a:r>
          </a:p>
          <a:p>
            <a:pPr>
              <a:buFontTx/>
              <a:buChar char="-"/>
            </a:pPr>
            <a:r>
              <a:rPr lang="en-GB" sz="2400" dirty="0">
                <a:latin typeface="SassoonPrimaryInfant" pitchFamily="2" charset="0"/>
              </a:rPr>
              <a:t>Ping: an instant messaging app</a:t>
            </a:r>
          </a:p>
          <a:p>
            <a:r>
              <a:rPr lang="en-GB" sz="2400" dirty="0">
                <a:latin typeface="SassoonPrimaryInfant" pitchFamily="2" charset="0"/>
              </a:rPr>
              <a:t>Multiplayer gaming: You can choose settings to prevent multiplayer games and adding friends. Find the parental control settings and in the Game Centre section select ‘Off’ for ‘Multiplayer Games’ and ‘Adding Friends’.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6748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9842" y="304800"/>
            <a:ext cx="10260971" cy="1200416"/>
          </a:xfrm>
        </p:spPr>
        <p:txBody>
          <a:bodyPr/>
          <a:lstStyle/>
          <a:p>
            <a:r>
              <a:rPr lang="en-GB" sz="3200" u="sng" dirty="0">
                <a:latin typeface="SassoonPrimaryInfant" pitchFamily="2" charset="0"/>
              </a:rPr>
              <a:t>What to do if your child sees inappropriate material online</a:t>
            </a:r>
            <a:endParaRPr lang="en-GB" u="sng" dirty="0"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2212675"/>
            <a:ext cx="9372600" cy="4114800"/>
          </a:xfrm>
        </p:spPr>
        <p:txBody>
          <a:bodyPr/>
          <a:lstStyle/>
          <a:p>
            <a:r>
              <a:rPr lang="en-GB" sz="2400" dirty="0">
                <a:latin typeface="SassoonPrimaryInfant" pitchFamily="2" charset="0"/>
              </a:rPr>
              <a:t>Don’t overreact if your child tells you about something they have seen. You might feel shocked and an­gry but by dealing with it calmly your child will know they can turn to you again.</a:t>
            </a:r>
          </a:p>
          <a:p>
            <a:r>
              <a:rPr lang="en-GB" sz="2400" dirty="0">
                <a:latin typeface="SassoonPrimaryInfant" pitchFamily="2" charset="0"/>
              </a:rPr>
              <a:t>Keep records of abusive messaging.</a:t>
            </a:r>
          </a:p>
          <a:p>
            <a:r>
              <a:rPr lang="en-GB" sz="2400" dirty="0">
                <a:latin typeface="SassoonPrimaryInfant" pitchFamily="2" charset="0"/>
              </a:rPr>
              <a:t>Report abusive or inappropriate behaviour to the website and if serious, to the police.</a:t>
            </a:r>
          </a:p>
          <a:p>
            <a:r>
              <a:rPr lang="en-GB" sz="2400" dirty="0">
                <a:latin typeface="SassoonPrimaryInfant" pitchFamily="2" charset="0"/>
              </a:rPr>
              <a:t>If you come across illegal content, such as images of child abuse, you can report this to the Internet Watch Foundation at </a:t>
            </a:r>
            <a:r>
              <a:rPr lang="en-GB" sz="2400" dirty="0">
                <a:latin typeface="SassoonPrimaryInfant" pitchFamily="2" charset="0"/>
                <a:hlinkClick r:id="rId2"/>
              </a:rPr>
              <a:t>www.iwf.org.uk</a:t>
            </a:r>
            <a:r>
              <a:rPr lang="en-GB" sz="2400" dirty="0">
                <a:latin typeface="SassoonPrimaryInfant" pitchFamily="2" charset="0"/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0197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latin typeface="SassoonPrimaryInfant" pitchFamily="2" charset="0"/>
              </a:rPr>
              <a:t>Useful Websites</a:t>
            </a:r>
            <a:endParaRPr lang="en-GB" sz="4400" dirty="0"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>
                <a:latin typeface="SassoonPrimaryInfant" pitchFamily="2" charset="0"/>
                <a:hlinkClick r:id="rId2"/>
              </a:rPr>
              <a:t>www.saferinternet.org.uk/advice-and-resources/a-parents-guide/internet-enabled-devices</a:t>
            </a:r>
            <a:r>
              <a:rPr lang="en-GB" sz="2800" dirty="0">
                <a:latin typeface="SassoonPrimaryInfant" pitchFamily="2" charset="0"/>
              </a:rPr>
              <a:t>  </a:t>
            </a:r>
          </a:p>
          <a:p>
            <a:r>
              <a:rPr lang="en-GB" sz="2800" dirty="0">
                <a:latin typeface="SassoonPrimaryInfant" pitchFamily="2" charset="0"/>
                <a:hlinkClick r:id="rId3"/>
              </a:rPr>
              <a:t>www.kidsmart.org.uk/beingsmart</a:t>
            </a:r>
            <a:r>
              <a:rPr lang="en-GB" sz="2800" dirty="0">
                <a:latin typeface="SassoonPrimaryInfant" pitchFamily="2" charset="0"/>
              </a:rPr>
              <a:t> </a:t>
            </a:r>
          </a:p>
          <a:p>
            <a:r>
              <a:rPr lang="en-GB" sz="2800" dirty="0">
                <a:latin typeface="SassoonPrimaryInfant" pitchFamily="2" charset="0"/>
                <a:hlinkClick r:id="rId4"/>
              </a:rPr>
              <a:t>www.childnet.com/resources/parental-controls</a:t>
            </a:r>
            <a:endParaRPr lang="en-GB" sz="2800" dirty="0">
              <a:latin typeface="SassoonPrimaryInfant" pitchFamily="2" charset="0"/>
            </a:endParaRPr>
          </a:p>
          <a:p>
            <a:r>
              <a:rPr lang="en-GB" sz="2800" dirty="0">
                <a:latin typeface="SassoonPrimaryInfant" pitchFamily="2" charset="0"/>
                <a:hlinkClick r:id="rId5"/>
              </a:rPr>
              <a:t>https://www.thinkuknow.co.uk/parents/Primary/</a:t>
            </a:r>
            <a:r>
              <a:rPr lang="en-GB" sz="2800" dirty="0">
                <a:latin typeface="SassoonPrimaryInfant" pitchFamily="2" charset="0"/>
              </a:rPr>
              <a:t> </a:t>
            </a:r>
          </a:p>
          <a:p>
            <a:r>
              <a:rPr lang="en-GB" sz="2800" dirty="0">
                <a:latin typeface="SassoonPrimaryInfant" pitchFamily="2" charset="0"/>
                <a:hlinkClick r:id="rId6"/>
              </a:rPr>
              <a:t>http://www.netsmartz.org/Parents</a:t>
            </a:r>
            <a:r>
              <a:rPr lang="en-GB" sz="2800" dirty="0">
                <a:latin typeface="SassoonPrimaryInfant" pitchFamily="2" charset="0"/>
              </a:rPr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105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5033" y="821409"/>
            <a:ext cx="9372600" cy="891153"/>
          </a:xfrm>
        </p:spPr>
        <p:txBody>
          <a:bodyPr>
            <a:normAutofit/>
          </a:bodyPr>
          <a:lstStyle/>
          <a:p>
            <a:r>
              <a:rPr lang="en-GB" sz="4800" dirty="0" smtClean="0">
                <a:latin typeface="SassoonPrimaryInfant" pitchFamily="2" charset="0"/>
              </a:rPr>
              <a:t>Final Thoughts</a:t>
            </a:r>
            <a:endParaRPr lang="en-GB" sz="48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699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450757"/>
          </a:xfrm>
        </p:spPr>
        <p:txBody>
          <a:bodyPr>
            <a:normAutofit/>
          </a:bodyPr>
          <a:lstStyle/>
          <a:p>
            <a:r>
              <a:rPr lang="en-GB" sz="4800" u="sng" dirty="0" smtClean="0">
                <a:latin typeface="SassoonPrimaryInfant" pitchFamily="2" charset="0"/>
              </a:rPr>
              <a:t>Aims of the Workshop</a:t>
            </a:r>
            <a:endParaRPr lang="en-GB" sz="4800" u="sng" dirty="0">
              <a:latin typeface="SassoonPrimaryInfant" pitchFamily="2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90246" y="1521863"/>
            <a:ext cx="10058400" cy="4023360"/>
          </a:xfrm>
        </p:spPr>
        <p:txBody>
          <a:bodyPr>
            <a:normAutofit/>
          </a:bodyPr>
          <a:lstStyle/>
          <a:p>
            <a:pPr lvl="1"/>
            <a:r>
              <a:rPr lang="en-GB" sz="3600" dirty="0" smtClean="0">
                <a:latin typeface="SassoonPrimaryInfant" pitchFamily="2" charset="0"/>
              </a:rPr>
              <a:t>What is E-Safety?</a:t>
            </a:r>
          </a:p>
          <a:p>
            <a:pPr lvl="1"/>
            <a:r>
              <a:rPr lang="en-GB" sz="3600" dirty="0" smtClean="0">
                <a:latin typeface="SassoonPrimaryInfant" pitchFamily="2" charset="0"/>
              </a:rPr>
              <a:t>How do we use these technologies?</a:t>
            </a:r>
          </a:p>
          <a:p>
            <a:pPr lvl="1"/>
            <a:r>
              <a:rPr lang="en-GB" sz="3600" dirty="0" smtClean="0">
                <a:latin typeface="SassoonPrimaryInfant" pitchFamily="2" charset="0"/>
              </a:rPr>
              <a:t>What are the dangers for the children and us?</a:t>
            </a:r>
          </a:p>
          <a:p>
            <a:pPr lvl="1"/>
            <a:r>
              <a:rPr lang="en-GB" sz="3600" dirty="0" smtClean="0">
                <a:latin typeface="SassoonPrimaryInfant" pitchFamily="2" charset="0"/>
              </a:rPr>
              <a:t>What do we do in school?</a:t>
            </a:r>
          </a:p>
          <a:p>
            <a:pPr lvl="1"/>
            <a:r>
              <a:rPr lang="en-GB" sz="3600" dirty="0" smtClean="0">
                <a:latin typeface="SassoonPrimaryInfant" pitchFamily="2" charset="0"/>
              </a:rPr>
              <a:t>What could you do at home?</a:t>
            </a:r>
          </a:p>
          <a:p>
            <a:pPr lvl="1"/>
            <a:r>
              <a:rPr lang="en-GB" sz="3600" dirty="0" smtClean="0">
                <a:latin typeface="SassoonPrimaryInfant" pitchFamily="2" charset="0"/>
              </a:rPr>
              <a:t>Final thoughts</a:t>
            </a:r>
          </a:p>
        </p:txBody>
      </p:sp>
      <p:pic>
        <p:nvPicPr>
          <p:cNvPr id="9" name="Picture 2" descr="https://encrypted-tbn0.gstatic.com/images?q=tbn:ANd9GcSyWrscZgJbw95TpG-GEKx8t4z6Xf1m6f_5_7CYPU8tMxuDWHaKq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8691" y="102119"/>
            <a:ext cx="3582291" cy="214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62774" y="181155"/>
            <a:ext cx="10058400" cy="788454"/>
          </a:xfrm>
        </p:spPr>
        <p:txBody>
          <a:bodyPr/>
          <a:lstStyle/>
          <a:p>
            <a:r>
              <a:rPr lang="en-GB" u="sng" dirty="0" smtClean="0">
                <a:latin typeface="SassoonPrimaryInfant" pitchFamily="2" charset="0"/>
              </a:rPr>
              <a:t>What do we mean by E-safety?</a:t>
            </a:r>
            <a:endParaRPr lang="en-GB" u="sng" dirty="0">
              <a:latin typeface="SassoonPrimaryInfant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0171" y="1376551"/>
            <a:ext cx="98522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PrimaryInfant" pitchFamily="2" charset="0"/>
              </a:rPr>
              <a:t>Staying safe on the internet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PrimaryInfant" pitchFamily="2" charset="0"/>
              </a:rPr>
              <a:t>Staying safe using mobile phones and other electronic media.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PrimaryInfant" pitchFamily="2" charset="0"/>
              </a:rPr>
              <a:t>Knowing the risks and consequences of our own and other people’s online behaviour.</a:t>
            </a:r>
          </a:p>
        </p:txBody>
      </p:sp>
      <p:pic>
        <p:nvPicPr>
          <p:cNvPr id="6" name="Picture 2" descr="http://lydgateprimary.kgfl.dbprimary.com/kgfl/primary/lydgateprimary/arenas/lydgatewebsitecontent/web/esafety4.jpg?scale=MINSIZE&amp;width=640&amp;height=480&amp;modified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505" y="4277818"/>
            <a:ext cx="3206450" cy="24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768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43596" y="163902"/>
            <a:ext cx="10058400" cy="788454"/>
          </a:xfrm>
        </p:spPr>
        <p:txBody>
          <a:bodyPr/>
          <a:lstStyle/>
          <a:p>
            <a:r>
              <a:rPr lang="en-GB" u="sng" dirty="0" smtClean="0">
                <a:latin typeface="SassoonPrimaryInfant" pitchFamily="2" charset="0"/>
              </a:rPr>
              <a:t>What are the dangers?</a:t>
            </a:r>
            <a:endParaRPr lang="en-GB" u="sng" dirty="0">
              <a:latin typeface="SassoonPrimaryInfant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36894" y="1015040"/>
            <a:ext cx="10058400" cy="4229819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PrimaryInfant" pitchFamily="2" charset="0"/>
              </a:rPr>
              <a:t>Physical dangers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PrimaryInfant" pitchFamily="2" charset="0"/>
              </a:rPr>
              <a:t>Sexual abuse and exposure to inappropriate content (radicalisation)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PrimaryInfant" pitchFamily="2" charset="0"/>
              </a:rPr>
              <a:t>Cyber bullying and harassment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PrimaryInfant" pitchFamily="2" charset="0"/>
              </a:rPr>
              <a:t>Identify theft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PrimaryInfant" pitchFamily="2" charset="0"/>
              </a:rPr>
              <a:t>Illegal behaviour (downloading, bogus websites)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PrimaryInfant" pitchFamily="2" charset="0"/>
              </a:rPr>
              <a:t>Obsessive or addictive use of I.C.T.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PrimaryInfant" pitchFamily="2" charset="0"/>
              </a:rPr>
              <a:t>Copyright infringements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PrimaryInfant" pitchFamily="2" charset="0"/>
              </a:rPr>
              <a:t>Viruses and spam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PrimaryInfant" pitchFamily="2" charset="0"/>
              </a:rPr>
              <a:t>Chat rooms </a:t>
            </a:r>
            <a:endParaRPr lang="en-GB" sz="32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159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43596" y="163902"/>
            <a:ext cx="10058400" cy="788454"/>
          </a:xfrm>
        </p:spPr>
        <p:txBody>
          <a:bodyPr/>
          <a:lstStyle/>
          <a:p>
            <a:r>
              <a:rPr lang="en-GB" u="sng" dirty="0" smtClean="0">
                <a:latin typeface="SassoonPrimaryInfant" pitchFamily="2" charset="0"/>
              </a:rPr>
              <a:t>Research findings:</a:t>
            </a:r>
            <a:endParaRPr lang="en-GB" u="sng" dirty="0">
              <a:latin typeface="SassoonPrimaryInfant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90578" y="1291087"/>
            <a:ext cx="10058400" cy="46266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PrimaryInfant" pitchFamily="2" charset="0"/>
              </a:rPr>
              <a:t>Research in 2007 found out that 30% of parents had a physical presence in their child’s internet use. The majority rely on filtering software and on checking the internet browser.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PrimaryInfant" pitchFamily="2" charset="0"/>
              </a:rPr>
              <a:t>Research in 2010 found that more children spend time surfing the internet at home than in school.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PrimaryInfant" pitchFamily="2" charset="0"/>
              </a:rPr>
              <a:t>Recent research found that nearly one in five youngsters have been the victim of cyber bullying. 66% questioned, have witnessed or have known someone who has been a victim.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461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43596" y="163902"/>
            <a:ext cx="10058400" cy="788454"/>
          </a:xfrm>
        </p:spPr>
        <p:txBody>
          <a:bodyPr/>
          <a:lstStyle/>
          <a:p>
            <a:r>
              <a:rPr lang="en-GB" u="sng" dirty="0" smtClean="0">
                <a:latin typeface="SassoonPrimaryInfant" pitchFamily="2" charset="0"/>
              </a:rPr>
              <a:t>What do we do in school?</a:t>
            </a:r>
            <a:endParaRPr lang="en-GB" u="sng" dirty="0">
              <a:latin typeface="SassoonPrimaryInfant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82284" y="1524001"/>
            <a:ext cx="10058400" cy="46266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PrimaryInfant" pitchFamily="2" charset="0"/>
              </a:rPr>
              <a:t>We have a strong e-safety policy.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PrimaryInfant" pitchFamily="2" charset="0"/>
              </a:rPr>
              <a:t>Integrated into Computing lessons.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PrimaryInfant" pitchFamily="2" charset="0"/>
              </a:rPr>
              <a:t>Use of role play and real life scenarios to help children digest complex issues.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PrimaryInfant" pitchFamily="2" charset="0"/>
              </a:rPr>
              <a:t>Use of </a:t>
            </a:r>
            <a:r>
              <a:rPr lang="en-GB" sz="3200" dirty="0" err="1" smtClean="0">
                <a:latin typeface="SassoonPrimaryInfant" pitchFamily="2" charset="0"/>
              </a:rPr>
              <a:t>thinkuknow</a:t>
            </a:r>
            <a:r>
              <a:rPr lang="en-GB" sz="3200" dirty="0" smtClean="0">
                <a:latin typeface="SassoonPrimaryInfant" pitchFamily="2" charset="0"/>
              </a:rPr>
              <a:t> and CEOP resources.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PrimaryInfant" pitchFamily="2" charset="0"/>
              </a:rPr>
              <a:t>Digital Leaders help to share understanding of e-safety.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assoonPrimaryInfant" pitchFamily="2" charset="0"/>
              </a:rPr>
              <a:t>We have found that most children have a good idea of the risks and what they need to do to limit them. We are now working towards a deeper understanding and putting it into practice.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994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 smtClean="0">
                <a:latin typeface="SassoonPrimaryInfant" pitchFamily="2" charset="0"/>
              </a:rPr>
              <a:t>Tips</a:t>
            </a:r>
            <a:endParaRPr lang="en-GB" sz="6600" dirty="0">
              <a:latin typeface="SassoonPrimaryInfant" pitchFamily="2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08213" y="1600200"/>
            <a:ext cx="9372600" cy="4705710"/>
          </a:xfrm>
        </p:spPr>
        <p:txBody>
          <a:bodyPr>
            <a:normAutofit fontScale="85000" lnSpcReduction="20000"/>
          </a:bodyPr>
          <a:lstStyle/>
          <a:p>
            <a:r>
              <a:rPr lang="en-GB" sz="3100" dirty="0">
                <a:latin typeface="SassoonPrimaryInfant" pitchFamily="2" charset="0"/>
              </a:rPr>
              <a:t>Keep the computer in a high-traffic area of your home.</a:t>
            </a:r>
          </a:p>
          <a:p>
            <a:r>
              <a:rPr lang="en-GB" sz="3100" dirty="0">
                <a:latin typeface="SassoonPrimaryInfant" pitchFamily="2" charset="0"/>
              </a:rPr>
              <a:t>Establish limits for which online sites children may visit and for how long.</a:t>
            </a:r>
          </a:p>
          <a:p>
            <a:r>
              <a:rPr lang="en-GB" sz="3100" dirty="0">
                <a:latin typeface="SassoonPrimaryInfant" pitchFamily="2" charset="0"/>
              </a:rPr>
              <a:t>Remember that Internet technology can be mobile, so make sure to monitor </a:t>
            </a:r>
            <a:r>
              <a:rPr lang="en-GB" sz="3100" dirty="0" smtClean="0">
                <a:latin typeface="SassoonPrimaryInfant" pitchFamily="2" charset="0"/>
              </a:rPr>
              <a:t>mobile phones</a:t>
            </a:r>
            <a:r>
              <a:rPr lang="en-GB" sz="3100" dirty="0">
                <a:latin typeface="SassoonPrimaryInfant" pitchFamily="2" charset="0"/>
              </a:rPr>
              <a:t>, gaming devices, and laptops.</a:t>
            </a:r>
          </a:p>
          <a:p>
            <a:r>
              <a:rPr lang="en-GB" sz="3100" dirty="0">
                <a:latin typeface="SassoonPrimaryInfant" pitchFamily="2" charset="0"/>
              </a:rPr>
              <a:t>Surf the Internet with your children and let them show you what they like to do online.</a:t>
            </a:r>
          </a:p>
          <a:p>
            <a:r>
              <a:rPr lang="en-GB" sz="3100" dirty="0">
                <a:latin typeface="SassoonPrimaryInfant" pitchFamily="2" charset="0"/>
              </a:rPr>
              <a:t>Know who is connecting with your children online and set rules for social networking, instant messaging, e-mailing, online gaming, and using webcams.</a:t>
            </a:r>
          </a:p>
          <a:p>
            <a:r>
              <a:rPr lang="en-GB" sz="3100" dirty="0" smtClean="0">
                <a:latin typeface="SassoonPrimaryInfant" pitchFamily="2" charset="0"/>
              </a:rPr>
              <a:t>Check the browser search history on a regular basis.</a:t>
            </a:r>
            <a:endParaRPr lang="en-GB" sz="3100" dirty="0">
              <a:latin typeface="SassoonPrimaryInfant" pitchFamily="2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7449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u="sng" dirty="0" smtClean="0">
                <a:latin typeface="SassoonPrimaryInfant" pitchFamily="2" charset="0"/>
              </a:rPr>
              <a:t>Communication</a:t>
            </a:r>
            <a:endParaRPr lang="en-GB" sz="4800" u="sng" dirty="0">
              <a:latin typeface="SassoonPrimaryInfa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latin typeface="SassoonPrimaryInfant" pitchFamily="2" charset="0"/>
              </a:rPr>
              <a:t>Be a part of their online life; involve the whole family and show an interest. Find out what sites they visit and what they love about them.</a:t>
            </a:r>
          </a:p>
          <a:p>
            <a:r>
              <a:rPr lang="en-GB" sz="2800" dirty="0">
                <a:latin typeface="SassoonPrimaryInfant" pitchFamily="2" charset="0"/>
              </a:rPr>
              <a:t>No filter or parental controls tool is 100% effective, and many of the risks that young people face online are because of their own and </a:t>
            </a:r>
            <a:r>
              <a:rPr lang="en-GB" sz="2800" dirty="0" smtClean="0">
                <a:latin typeface="SassoonPrimaryInfant" pitchFamily="2" charset="0"/>
              </a:rPr>
              <a:t>others’ </a:t>
            </a:r>
            <a:r>
              <a:rPr lang="en-GB" sz="2800" dirty="0">
                <a:latin typeface="SassoonPrimaryInfant" pitchFamily="2" charset="0"/>
              </a:rPr>
              <a:t>behaviour. </a:t>
            </a:r>
          </a:p>
          <a:p>
            <a:r>
              <a:rPr lang="en-GB" sz="2800" dirty="0">
                <a:latin typeface="SassoonPrimaryInfant" pitchFamily="2" charset="0"/>
              </a:rPr>
              <a:t>Create a family agreement for internet </a:t>
            </a:r>
            <a:r>
              <a:rPr lang="en-GB" sz="2800" dirty="0" smtClean="0">
                <a:latin typeface="SassoonPrimaryInfant" pitchFamily="2" charset="0"/>
              </a:rPr>
              <a:t>use. </a:t>
            </a:r>
            <a:endParaRPr lang="en-GB" sz="28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012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SassoonPrimaryInfant" pitchFamily="2" charset="0"/>
              </a:rPr>
              <a:t>Staying Safe Online: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1147313"/>
            <a:ext cx="9372600" cy="5253487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 smtClean="0">
                <a:latin typeface="SassoonPrimaryInfant" pitchFamily="2" charset="0"/>
              </a:rPr>
              <a:t>1</a:t>
            </a:r>
            <a:r>
              <a:rPr lang="en-GB" b="1" dirty="0">
                <a:latin typeface="SassoonPrimaryInfant" pitchFamily="2" charset="0"/>
              </a:rPr>
              <a:t>.</a:t>
            </a:r>
            <a:r>
              <a:rPr lang="en-GB" dirty="0">
                <a:latin typeface="SassoonPrimaryInfant" pitchFamily="2" charset="0"/>
              </a:rPr>
              <a:t> I will ALWAYS tell a parent or another adult immediately, if something is confusing or seems scary or threatening.</a:t>
            </a:r>
          </a:p>
          <a:p>
            <a:r>
              <a:rPr lang="en-GB" b="1" dirty="0">
                <a:latin typeface="SassoonPrimaryInfant" pitchFamily="2" charset="0"/>
              </a:rPr>
              <a:t>2. </a:t>
            </a:r>
            <a:r>
              <a:rPr lang="en-GB" dirty="0">
                <a:latin typeface="SassoonPrimaryInfant" pitchFamily="2" charset="0"/>
              </a:rPr>
              <a:t>I will NEVER give out my full name, real address, telephone number, school name or location, schedule, password, or other identifying information when I'm online. I will check with an adult for any exceptions.</a:t>
            </a:r>
          </a:p>
          <a:p>
            <a:r>
              <a:rPr lang="en-GB" b="1" dirty="0">
                <a:latin typeface="SassoonPrimaryInfant" pitchFamily="2" charset="0"/>
              </a:rPr>
              <a:t>3. </a:t>
            </a:r>
            <a:r>
              <a:rPr lang="en-GB" dirty="0">
                <a:latin typeface="SassoonPrimaryInfant" pitchFamily="2" charset="0"/>
              </a:rPr>
              <a:t>I will NEVER have a face-to-face meeting with someone I've met online. In rare cases, my parents may decide it's OK, but if I do decide to meet a </a:t>
            </a:r>
            <a:r>
              <a:rPr lang="en-GB" dirty="0" err="1">
                <a:latin typeface="SassoonPrimaryInfant" pitchFamily="2" charset="0"/>
              </a:rPr>
              <a:t>cyberpal</a:t>
            </a:r>
            <a:r>
              <a:rPr lang="en-GB" dirty="0">
                <a:latin typeface="SassoonPrimaryInfant" pitchFamily="2" charset="0"/>
              </a:rPr>
              <a:t>, I will make sure we meet in a public place and that a parent or guardian is with me.</a:t>
            </a:r>
          </a:p>
          <a:p>
            <a:r>
              <a:rPr lang="en-GB" b="1" dirty="0">
                <a:latin typeface="SassoonPrimaryInfant" pitchFamily="2" charset="0"/>
              </a:rPr>
              <a:t>4.</a:t>
            </a:r>
            <a:r>
              <a:rPr lang="en-GB" dirty="0">
                <a:latin typeface="SassoonPrimaryInfant" pitchFamily="2" charset="0"/>
              </a:rPr>
              <a:t> I will NEVER respond online to any messages that use bad words or words that are scary, threatening, or just feel weird. If I get that kind of message, I'll print it out and tell an adult immediately. The adult can then contact the online service or appropriate agency. If I'm uncomfortable in a live chat room, I will use the "ignore" button.</a:t>
            </a:r>
          </a:p>
          <a:p>
            <a:r>
              <a:rPr lang="en-GB" b="1" dirty="0">
                <a:latin typeface="SassoonPrimaryInfant" pitchFamily="2" charset="0"/>
              </a:rPr>
              <a:t>5.</a:t>
            </a:r>
            <a:r>
              <a:rPr lang="en-GB" dirty="0">
                <a:latin typeface="SassoonPrimaryInfant" pitchFamily="2" charset="0"/>
              </a:rPr>
              <a:t> I will NEVER go into a new online area that is going to cost additional money without first asking permission from my parent or teacher.</a:t>
            </a:r>
          </a:p>
          <a:p>
            <a:r>
              <a:rPr lang="en-GB" b="1" dirty="0">
                <a:latin typeface="SassoonPrimaryInfant" pitchFamily="2" charset="0"/>
              </a:rPr>
              <a:t>6.</a:t>
            </a:r>
            <a:r>
              <a:rPr lang="en-GB" dirty="0">
                <a:latin typeface="SassoonPrimaryInfant" pitchFamily="2" charset="0"/>
              </a:rPr>
              <a:t> I will NEVER send a picture over the Internet or via regular mail to anyone without my parent's permission.</a:t>
            </a:r>
          </a:p>
          <a:p>
            <a:r>
              <a:rPr lang="en-GB" b="1" dirty="0">
                <a:latin typeface="SassoonPrimaryInfant" pitchFamily="2" charset="0"/>
              </a:rPr>
              <a:t>7. </a:t>
            </a:r>
            <a:r>
              <a:rPr lang="en-GB" dirty="0">
                <a:latin typeface="SassoonPrimaryInfant" pitchFamily="2" charset="0"/>
              </a:rPr>
              <a:t>I will NOT give out a credit card number online without a parent present.</a:t>
            </a:r>
          </a:p>
          <a:p>
            <a:r>
              <a:rPr lang="en-GB" b="1" dirty="0">
                <a:latin typeface="SassoonPrimaryInfant" pitchFamily="2" charset="0"/>
              </a:rPr>
              <a:t>Young Person_________________ Date______</a:t>
            </a:r>
            <a:endParaRPr lang="en-GB" dirty="0">
              <a:latin typeface="SassoonPrimaryInfant" pitchFamily="2" charset="0"/>
            </a:endParaRPr>
          </a:p>
          <a:p>
            <a:r>
              <a:rPr lang="en-GB" b="1" dirty="0">
                <a:latin typeface="SassoonPrimaryInfant" pitchFamily="2" charset="0"/>
              </a:rPr>
              <a:t>Parent/Guardian_______________ Date______</a:t>
            </a:r>
            <a:endParaRPr lang="en-GB" dirty="0">
              <a:latin typeface="SassoonPrimaryInfant" pitchFamily="2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7484776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3" id="{7909083B-3485-49E7-BBE7-EFD488C62F99}" vid="{B57F6697-5DA8-422E-86BF-20B69A74A1E0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0</TotalTime>
  <Words>1287</Words>
  <Application>Microsoft Office PowerPoint</Application>
  <PresentationFormat>Custom</PresentationFormat>
  <Paragraphs>100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Children Happy 16x9</vt:lpstr>
      <vt:lpstr>E-Safety Workshop</vt:lpstr>
      <vt:lpstr>Aims of the Workshop</vt:lpstr>
      <vt:lpstr>What do we mean by E-safety?</vt:lpstr>
      <vt:lpstr>What are the dangers?</vt:lpstr>
      <vt:lpstr>Research findings:</vt:lpstr>
      <vt:lpstr>What do we do in school?</vt:lpstr>
      <vt:lpstr>Tips</vt:lpstr>
      <vt:lpstr>Communication</vt:lpstr>
      <vt:lpstr>Staying Safe Online: </vt:lpstr>
      <vt:lpstr>Parental Controls Internet Providers</vt:lpstr>
      <vt:lpstr>Parental Controls Gaming Devices</vt:lpstr>
      <vt:lpstr>Parental Controls Smartphones</vt:lpstr>
      <vt:lpstr>Parental Controls Smartphones</vt:lpstr>
      <vt:lpstr>Parental Controls iPads</vt:lpstr>
      <vt:lpstr>What to do if your child sees inappropriate material online</vt:lpstr>
      <vt:lpstr>Useful Websites</vt:lpstr>
      <vt:lpstr>Final Thoughts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2015-10-02T17:23:39Z</dcterms:created>
  <dcterms:modified xsi:type="dcterms:W3CDTF">2015-10-07T06:28:31Z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