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3"/>
  </p:notesMasterIdLst>
  <p:handoutMasterIdLst>
    <p:handoutMasterId r:id="rId14"/>
  </p:handoutMasterIdLst>
  <p:sldIdLst>
    <p:sldId id="273" r:id="rId3"/>
    <p:sldId id="277" r:id="rId4"/>
    <p:sldId id="276" r:id="rId5"/>
    <p:sldId id="259" r:id="rId6"/>
    <p:sldId id="274" r:id="rId7"/>
    <p:sldId id="278" r:id="rId8"/>
    <p:sldId id="279" r:id="rId9"/>
    <p:sldId id="262" r:id="rId10"/>
    <p:sldId id="265" r:id="rId11"/>
    <p:sldId id="268" r:id="rId1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334" autoAdjust="0"/>
  </p:normalViewPr>
  <p:slideViewPr>
    <p:cSldViewPr snapToGrid="0">
      <p:cViewPr varScale="1">
        <p:scale>
          <a:sx n="92" d="100"/>
          <a:sy n="92" d="100"/>
        </p:scale>
        <p:origin x="1314" y="9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EB33BB8-6C7A-4BE0-9B55-9EAC48D52EC6}" type="datetimeFigureOut">
              <a:rPr lang="en-US"/>
              <a:t>10/1/2021</a:t>
            </a:fld>
            <a:endParaRPr/>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611EF64-F73B-4314-BB6F-BC0937BBDF19}" type="datetimeFigureOut">
              <a:rPr lang="en-US"/>
              <a:t>10/1/2021</a:t>
            </a:fld>
            <a:endParaRPr/>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iwf.org.u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many of these apps can you name?</a:t>
            </a:r>
          </a:p>
          <a:p>
            <a:r>
              <a:rPr lang="en-GB" dirty="0" smtClean="0"/>
              <a:t>Which</a:t>
            </a:r>
            <a:r>
              <a:rPr lang="en-GB" baseline="0" dirty="0" smtClean="0"/>
              <a:t> of them do you know about?</a:t>
            </a:r>
            <a:endParaRPr lang="en-GB" dirty="0" smtClean="0"/>
          </a:p>
        </p:txBody>
      </p:sp>
      <p:sp>
        <p:nvSpPr>
          <p:cNvPr id="4" name="Slide Number Placeholder 3"/>
          <p:cNvSpPr>
            <a:spLocks noGrp="1"/>
          </p:cNvSpPr>
          <p:nvPr>
            <p:ph type="sldNum" sz="quarter" idx="10"/>
          </p:nvPr>
        </p:nvSpPr>
        <p:spPr/>
        <p:txBody>
          <a:bodyPr/>
          <a:lstStyle/>
          <a:p>
            <a:fld id="{935E2820-AFE1-45FA-949E-17BDB534E1DC}" type="slidenum">
              <a:rPr lang="en-GB" smtClean="0"/>
              <a:t>1</a:t>
            </a:fld>
            <a:endParaRPr lang="en-GB"/>
          </a:p>
        </p:txBody>
      </p:sp>
    </p:spTree>
    <p:extLst>
      <p:ext uri="{BB962C8B-B14F-4D97-AF65-F5344CB8AC3E}">
        <p14:creationId xmlns:p14="http://schemas.microsoft.com/office/powerpoint/2010/main" val="2310173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5E2820-AFE1-45FA-949E-17BDB534E1DC}" type="slidenum">
              <a:rPr lang="en-GB" smtClean="0"/>
              <a:t>10</a:t>
            </a:fld>
            <a:endParaRPr lang="en-GB"/>
          </a:p>
        </p:txBody>
      </p:sp>
    </p:spTree>
    <p:extLst>
      <p:ext uri="{BB962C8B-B14F-4D97-AF65-F5344CB8AC3E}">
        <p14:creationId xmlns:p14="http://schemas.microsoft.com/office/powerpoint/2010/main" val="1226262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5E2820-AFE1-45FA-949E-17BDB534E1DC}" type="slidenum">
              <a:rPr lang="en-GB" smtClean="0"/>
              <a:t>2</a:t>
            </a:fld>
            <a:endParaRPr lang="en-GB"/>
          </a:p>
        </p:txBody>
      </p:sp>
    </p:spTree>
    <p:extLst>
      <p:ext uri="{BB962C8B-B14F-4D97-AF65-F5344CB8AC3E}">
        <p14:creationId xmlns:p14="http://schemas.microsoft.com/office/powerpoint/2010/main" val="3388201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5E2820-AFE1-45FA-949E-17BDB534E1DC}" type="slidenum">
              <a:rPr lang="en-GB" smtClean="0"/>
              <a:t>3</a:t>
            </a:fld>
            <a:endParaRPr lang="en-GB"/>
          </a:p>
        </p:txBody>
      </p:sp>
    </p:spTree>
    <p:extLst>
      <p:ext uri="{BB962C8B-B14F-4D97-AF65-F5344CB8AC3E}">
        <p14:creationId xmlns:p14="http://schemas.microsoft.com/office/powerpoint/2010/main" val="3028118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SassoonPrimaryInfant" pitchFamily="2" charset="0"/>
              </a:rPr>
              <a:t>radicalisation, extremism, grooming, trafficking,</a:t>
            </a:r>
            <a:r>
              <a:rPr lang="en-GB" sz="1200" baseline="0" dirty="0" smtClean="0">
                <a:latin typeface="SassoonPrimaryInfant" pitchFamily="2" charset="0"/>
              </a:rPr>
              <a:t> paedophiles, </a:t>
            </a:r>
            <a:endParaRPr lang="en-GB" dirty="0"/>
          </a:p>
        </p:txBody>
      </p:sp>
      <p:sp>
        <p:nvSpPr>
          <p:cNvPr id="4" name="Slide Number Placeholder 3"/>
          <p:cNvSpPr>
            <a:spLocks noGrp="1"/>
          </p:cNvSpPr>
          <p:nvPr>
            <p:ph type="sldNum" sz="quarter" idx="10"/>
          </p:nvPr>
        </p:nvSpPr>
        <p:spPr/>
        <p:txBody>
          <a:bodyPr/>
          <a:lstStyle/>
          <a:p>
            <a:fld id="{935E2820-AFE1-45FA-949E-17BDB534E1DC}" type="slidenum">
              <a:rPr lang="en-GB" smtClean="0"/>
              <a:t>4</a:t>
            </a:fld>
            <a:endParaRPr lang="en-GB"/>
          </a:p>
        </p:txBody>
      </p:sp>
    </p:spTree>
    <p:extLst>
      <p:ext uri="{BB962C8B-B14F-4D97-AF65-F5344CB8AC3E}">
        <p14:creationId xmlns:p14="http://schemas.microsoft.com/office/powerpoint/2010/main" val="3854925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5E2820-AFE1-45FA-949E-17BDB534E1DC}" type="slidenum">
              <a:rPr lang="en-GB" smtClean="0"/>
              <a:t>5</a:t>
            </a:fld>
            <a:endParaRPr lang="en-GB"/>
          </a:p>
        </p:txBody>
      </p:sp>
    </p:spTree>
    <p:extLst>
      <p:ext uri="{BB962C8B-B14F-4D97-AF65-F5344CB8AC3E}">
        <p14:creationId xmlns:p14="http://schemas.microsoft.com/office/powerpoint/2010/main" val="1408606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5E2820-AFE1-45FA-949E-17BDB534E1DC}" type="slidenum">
              <a:rPr lang="en-GB" smtClean="0"/>
              <a:t>6</a:t>
            </a:fld>
            <a:endParaRPr lang="en-GB"/>
          </a:p>
        </p:txBody>
      </p:sp>
    </p:spTree>
    <p:extLst>
      <p:ext uri="{BB962C8B-B14F-4D97-AF65-F5344CB8AC3E}">
        <p14:creationId xmlns:p14="http://schemas.microsoft.com/office/powerpoint/2010/main" val="2909864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5E2820-AFE1-45FA-949E-17BDB534E1DC}" type="slidenum">
              <a:rPr lang="en-GB" smtClean="0"/>
              <a:t>7</a:t>
            </a:fld>
            <a:endParaRPr lang="en-GB"/>
          </a:p>
        </p:txBody>
      </p:sp>
    </p:spTree>
    <p:extLst>
      <p:ext uri="{BB962C8B-B14F-4D97-AF65-F5344CB8AC3E}">
        <p14:creationId xmlns:p14="http://schemas.microsoft.com/office/powerpoint/2010/main" val="188641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SassoonPrimaryInfant" pitchFamily="2" charset="0"/>
              </a:rPr>
              <a:t>Monitor </a:t>
            </a:r>
            <a:r>
              <a:rPr lang="en-GB" sz="1200" i="1" dirty="0" smtClean="0">
                <a:latin typeface="SassoonPrimaryInfant" pitchFamily="2" charset="0"/>
              </a:rPr>
              <a:t>all</a:t>
            </a:r>
            <a:r>
              <a:rPr lang="en-GB" sz="1200" dirty="0" smtClean="0">
                <a:latin typeface="SassoonPrimaryInfant" pitchFamily="2" charset="0"/>
              </a:rPr>
              <a:t> types of Internet technology mobile phones, gaming devices, tablets, computers and laptops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SassoonPrimaryInfant" pitchFamily="2" charset="0"/>
              </a:rPr>
              <a:t>Use in a high-traffic area of your home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SassoonPrimaryInfant" pitchFamily="2" charset="0"/>
              </a:rPr>
              <a:t>Establish limits for which online sites children may visit and for how long. Create a family agreement for internet use. </a:t>
            </a:r>
          </a:p>
          <a:p>
            <a:pPr marL="0" marR="0" lvl="0" indent="0" algn="l" defTabSz="914400" rtl="0" eaLnBrk="1" fontAlgn="auto" latinLnBrk="0" hangingPunct="1">
              <a:lnSpc>
                <a:spcPct val="120000"/>
              </a:lnSpc>
              <a:spcBef>
                <a:spcPts val="600"/>
              </a:spcBef>
              <a:spcAft>
                <a:spcPts val="600"/>
              </a:spcAft>
              <a:buClrTx/>
              <a:buSzTx/>
              <a:buFontTx/>
              <a:buNone/>
              <a:tabLst/>
              <a:defRPr/>
            </a:pPr>
            <a:r>
              <a:rPr lang="en-GB" sz="1200" dirty="0" smtClean="0">
                <a:latin typeface="SassoonPrimaryInfant" pitchFamily="2" charset="0"/>
              </a:rPr>
              <a:t>Be a part of their online life; involve the whole family and show an interest. Find out what sites they visit and what they love about them.</a:t>
            </a:r>
            <a:r>
              <a:rPr lang="en-GB" sz="1200" baseline="0" dirty="0" smtClean="0">
                <a:latin typeface="SassoonPrimaryInfant" pitchFamily="2" charset="0"/>
              </a:rPr>
              <a:t> </a:t>
            </a:r>
          </a:p>
          <a:p>
            <a:pPr marL="0" marR="0" lvl="0" indent="0" algn="l" defTabSz="914400" rtl="0" eaLnBrk="1" fontAlgn="auto" latinLnBrk="0" hangingPunct="1">
              <a:lnSpc>
                <a:spcPct val="120000"/>
              </a:lnSpc>
              <a:spcBef>
                <a:spcPts val="600"/>
              </a:spcBef>
              <a:spcAft>
                <a:spcPts val="600"/>
              </a:spcAft>
              <a:buClrTx/>
              <a:buSzTx/>
              <a:buFontTx/>
              <a:buNone/>
              <a:tabLst/>
              <a:defRPr/>
            </a:pPr>
            <a:r>
              <a:rPr lang="en-GB" sz="1200" baseline="0" dirty="0" smtClean="0">
                <a:latin typeface="SassoonPrimaryInfant" pitchFamily="2" charset="0"/>
              </a:rPr>
              <a:t>U</a:t>
            </a:r>
            <a:r>
              <a:rPr lang="en-GB" sz="1200" dirty="0" smtClean="0">
                <a:latin typeface="SassoonPrimaryInfant" pitchFamily="2" charset="0"/>
              </a:rPr>
              <a:t>nderstand the settings and show them how to protect themselves. </a:t>
            </a:r>
          </a:p>
          <a:p>
            <a:pPr marL="0" marR="0" lvl="0" indent="0" algn="l" defTabSz="914400" rtl="0" eaLnBrk="1" fontAlgn="auto" latinLnBrk="0" hangingPunct="1">
              <a:lnSpc>
                <a:spcPct val="120000"/>
              </a:lnSpc>
              <a:spcBef>
                <a:spcPts val="600"/>
              </a:spcBef>
              <a:spcAft>
                <a:spcPts val="600"/>
              </a:spcAft>
              <a:buClrTx/>
              <a:buSzTx/>
              <a:buFontTx/>
              <a:buNone/>
              <a:tabLst/>
              <a:defRPr/>
            </a:pPr>
            <a:r>
              <a:rPr lang="en-GB" sz="1200" dirty="0" smtClean="0">
                <a:latin typeface="SassoonPrimaryInfant" pitchFamily="2" charset="0"/>
              </a:rPr>
              <a:t>No filter or parental controls tool is 100% effective, and many of the risks that young people face online are because of their own and other’s behaviour. </a:t>
            </a:r>
          </a:p>
          <a:p>
            <a:pPr marL="0" marR="0" lvl="0" indent="0" algn="l" defTabSz="914400" rtl="0" eaLnBrk="1" fontAlgn="auto" latinLnBrk="0" hangingPunct="1">
              <a:lnSpc>
                <a:spcPct val="120000"/>
              </a:lnSpc>
              <a:spcBef>
                <a:spcPts val="600"/>
              </a:spcBef>
              <a:spcAft>
                <a:spcPts val="600"/>
              </a:spcAft>
              <a:buClrTx/>
              <a:buSzTx/>
              <a:buFontTx/>
              <a:buNone/>
              <a:tabLst/>
              <a:defRPr/>
            </a:pPr>
            <a:r>
              <a:rPr lang="en-GB" sz="1200" dirty="0" smtClean="0">
                <a:latin typeface="SassoonPrimaryInfant" pitchFamily="2" charset="0"/>
              </a:rPr>
              <a:t>Set rules for social networking, messaging, e-mailing, online gaming and using webcams or live streaming. Be aware if your children are using devices or apps linked to your bank details and accounts</a:t>
            </a:r>
          </a:p>
          <a:p>
            <a:pPr>
              <a:lnSpc>
                <a:spcPct val="120000"/>
              </a:lnSpc>
              <a:spcBef>
                <a:spcPts val="600"/>
              </a:spcBef>
              <a:spcAft>
                <a:spcPts val="600"/>
              </a:spcAft>
            </a:pPr>
            <a:r>
              <a:rPr lang="en-GB" sz="1200" dirty="0" smtClean="0">
                <a:latin typeface="SassoonPrimaryInfant" pitchFamily="2" charset="0"/>
              </a:rPr>
              <a:t>Remember if location is switched ‘on’ in the settings, then you </a:t>
            </a:r>
            <a:r>
              <a:rPr lang="en-GB" sz="1200" i="1" dirty="0" smtClean="0">
                <a:latin typeface="SassoonPrimaryInfant" pitchFamily="2" charset="0"/>
              </a:rPr>
              <a:t>can</a:t>
            </a:r>
            <a:r>
              <a:rPr lang="en-GB" sz="1200" dirty="0" smtClean="0">
                <a:latin typeface="SassoonPrimaryInfant" pitchFamily="2" charset="0"/>
              </a:rPr>
              <a:t> be located.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SassoonPrimaryInfant" pitchFamily="2" charset="0"/>
            </a:endParaRPr>
          </a:p>
          <a:p>
            <a:endParaRPr lang="en-GB" dirty="0"/>
          </a:p>
        </p:txBody>
      </p:sp>
      <p:sp>
        <p:nvSpPr>
          <p:cNvPr id="4" name="Slide Number Placeholder 3"/>
          <p:cNvSpPr>
            <a:spLocks noGrp="1"/>
          </p:cNvSpPr>
          <p:nvPr>
            <p:ph type="sldNum" sz="quarter" idx="10"/>
          </p:nvPr>
        </p:nvSpPr>
        <p:spPr/>
        <p:txBody>
          <a:bodyPr/>
          <a:lstStyle/>
          <a:p>
            <a:fld id="{935E2820-AFE1-45FA-949E-17BDB534E1DC}" type="slidenum">
              <a:rPr lang="en-GB" smtClean="0"/>
              <a:t>8</a:t>
            </a:fld>
            <a:endParaRPr lang="en-GB"/>
          </a:p>
        </p:txBody>
      </p:sp>
    </p:spTree>
    <p:extLst>
      <p:ext uri="{BB962C8B-B14F-4D97-AF65-F5344CB8AC3E}">
        <p14:creationId xmlns:p14="http://schemas.microsoft.com/office/powerpoint/2010/main" val="286954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200" dirty="0" smtClean="0">
                <a:latin typeface="SassoonPrimaryInfant" pitchFamily="2" charset="0"/>
              </a:rPr>
              <a:t>Don’t overreact if your child tells you about something they have seen. You might feel shocked and an­gry but by dealing with it calmly your child will know they can turn to you again.</a:t>
            </a:r>
          </a:p>
          <a:p>
            <a:pPr>
              <a:spcBef>
                <a:spcPts val="600"/>
              </a:spcBef>
              <a:spcAft>
                <a:spcPts val="600"/>
              </a:spcAft>
            </a:pPr>
            <a:r>
              <a:rPr lang="en-GB" sz="1200" dirty="0" smtClean="0">
                <a:latin typeface="SassoonPrimaryInfant" pitchFamily="2" charset="0"/>
              </a:rPr>
              <a:t>Keep records of abusive messaging. </a:t>
            </a:r>
          </a:p>
          <a:p>
            <a:pPr>
              <a:spcBef>
                <a:spcPts val="600"/>
              </a:spcBef>
              <a:spcAft>
                <a:spcPts val="600"/>
              </a:spcAft>
            </a:pPr>
            <a:r>
              <a:rPr lang="en-GB" sz="1200" dirty="0" smtClean="0">
                <a:latin typeface="SassoonPrimaryInfant" pitchFamily="2" charset="0"/>
              </a:rPr>
              <a:t>Report abusive or inappropriate behaviour to the website and if serious, to the police. If you come across illegal content, such as images of child abuse, you can report this to the Internet Watch Foundation at </a:t>
            </a:r>
            <a:r>
              <a:rPr lang="en-GB" sz="1200" dirty="0" smtClean="0">
                <a:latin typeface="SassoonPrimaryInfant" pitchFamily="2" charset="0"/>
                <a:hlinkClick r:id="rId3"/>
              </a:rPr>
              <a:t>www.iwf.org.uk</a:t>
            </a:r>
            <a:r>
              <a:rPr lang="en-GB" sz="1200" dirty="0" smtClean="0">
                <a:latin typeface="SassoonPrimaryInfant" pitchFamily="2" charset="0"/>
              </a:rPr>
              <a:t> or </a:t>
            </a:r>
            <a:r>
              <a:rPr lang="en-GB" sz="1200" u="sng" dirty="0" smtClean="0">
                <a:solidFill>
                  <a:schemeClr val="accent3"/>
                </a:solidFill>
                <a:latin typeface="SassoonPrimaryInfant" pitchFamily="2" charset="0"/>
              </a:rPr>
              <a:t>www.ceop.police.uk</a:t>
            </a:r>
            <a:endParaRPr lang="en-GB" sz="1100" u="sng" dirty="0" smtClean="0">
              <a:solidFill>
                <a:schemeClr val="accent3"/>
              </a:solidFill>
            </a:endParaRPr>
          </a:p>
          <a:p>
            <a:pPr>
              <a:spcBef>
                <a:spcPts val="600"/>
              </a:spcBef>
              <a:spcAft>
                <a:spcPts val="600"/>
              </a:spcAft>
            </a:pPr>
            <a:r>
              <a:rPr lang="en-GB" sz="1200" dirty="0" smtClean="0">
                <a:latin typeface="SassoonPrimaryInfant" pitchFamily="2" charset="0"/>
              </a:rPr>
              <a:t>Your child can also ring </a:t>
            </a:r>
            <a:r>
              <a:rPr lang="en-GB" sz="1200" dirty="0" err="1" smtClean="0">
                <a:latin typeface="SassoonPrimaryInfant" pitchFamily="2" charset="0"/>
              </a:rPr>
              <a:t>Childline</a:t>
            </a:r>
            <a:r>
              <a:rPr lang="en-GB" sz="1200" dirty="0" smtClean="0">
                <a:latin typeface="SassoonPrimaryInfant" pitchFamily="2" charset="0"/>
              </a:rPr>
              <a:t> for support 0800 1111</a:t>
            </a:r>
            <a:endParaRPr lang="en-GB" sz="1400" dirty="0" smtClean="0">
              <a:latin typeface="SassoonPrimaryInfant" pitchFamily="2" charset="0"/>
            </a:endParaRPr>
          </a:p>
          <a:p>
            <a:endParaRPr lang="en-GB" dirty="0"/>
          </a:p>
        </p:txBody>
      </p:sp>
      <p:sp>
        <p:nvSpPr>
          <p:cNvPr id="4" name="Slide Number Placeholder 3"/>
          <p:cNvSpPr>
            <a:spLocks noGrp="1"/>
          </p:cNvSpPr>
          <p:nvPr>
            <p:ph type="sldNum" sz="quarter" idx="10"/>
          </p:nvPr>
        </p:nvSpPr>
        <p:spPr/>
        <p:txBody>
          <a:bodyPr/>
          <a:lstStyle/>
          <a:p>
            <a:fld id="{935E2820-AFE1-45FA-949E-17BDB534E1DC}" type="slidenum">
              <a:rPr lang="en-GB" smtClean="0"/>
              <a:t>9</a:t>
            </a:fld>
            <a:endParaRPr lang="en-GB"/>
          </a:p>
        </p:txBody>
      </p:sp>
    </p:spTree>
    <p:extLst>
      <p:ext uri="{BB962C8B-B14F-4D97-AF65-F5344CB8AC3E}">
        <p14:creationId xmlns:p14="http://schemas.microsoft.com/office/powerpoint/2010/main" val="783318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9D3B9702-7FBF-4720-8670-571C5E7EEDDE}" type="datetime1">
              <a:rPr lang="en-US" smtClean="0"/>
              <a:t>10/1/2021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GB"/>
          </a:p>
        </p:txBody>
      </p:sp>
      <p:sp>
        <p:nvSpPr>
          <p:cNvPr id="6" name="Slide Number Placeholder 5"/>
          <p:cNvSpPr>
            <a:spLocks noGrp="1"/>
          </p:cNvSpPr>
          <p:nvPr>
            <p:ph type="sldNum" sz="quarter" idx="12"/>
          </p:nvPr>
        </p:nvSpPr>
        <p:spPr>
          <a:xfrm>
            <a:off x="10608958" y="5870575"/>
            <a:ext cx="551167" cy="377825"/>
          </a:xfrm>
        </p:spPr>
        <p:txBody>
          <a:bodyPr/>
          <a:lstStyle/>
          <a:p>
            <a:fld id="{8FDBFFB2-86D9-4B8F-A59A-553A60B94BBE}" type="slidenum">
              <a:rPr lang="en-GB" smtClean="0"/>
              <a:pPr/>
              <a:t>‹#›</a:t>
            </a:fld>
            <a:endParaRPr lang="en-GB"/>
          </a:p>
        </p:txBody>
      </p:sp>
    </p:spTree>
    <p:extLst>
      <p:ext uri="{BB962C8B-B14F-4D97-AF65-F5344CB8AC3E}">
        <p14:creationId xmlns:p14="http://schemas.microsoft.com/office/powerpoint/2010/main" val="286031593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3B9702-7FBF-4720-8670-571C5E7EEDDE}" type="datetime1">
              <a:rPr lang="en-US" smtClean="0"/>
              <a:t>10/1/2021</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BFFB2-86D9-4B8F-A59A-553A60B94BBE}" type="slidenum">
              <a:rPr lang="en-GB" smtClean="0"/>
              <a:pPr/>
              <a:t>‹#›</a:t>
            </a:fld>
            <a:endParaRPr lang="en-GB"/>
          </a:p>
        </p:txBody>
      </p:sp>
    </p:spTree>
    <p:extLst>
      <p:ext uri="{BB962C8B-B14F-4D97-AF65-F5344CB8AC3E}">
        <p14:creationId xmlns:p14="http://schemas.microsoft.com/office/powerpoint/2010/main" val="29450474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3B9702-7FBF-4720-8670-571C5E7EEDDE}" type="datetime1">
              <a:rPr lang="en-US" smtClean="0"/>
              <a:t>10/1/2021</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a:t>
            </a:fld>
            <a:endParaRPr lang="en-GB"/>
          </a:p>
        </p:txBody>
      </p:sp>
    </p:spTree>
    <p:extLst>
      <p:ext uri="{BB962C8B-B14F-4D97-AF65-F5344CB8AC3E}">
        <p14:creationId xmlns:p14="http://schemas.microsoft.com/office/powerpoint/2010/main" val="409470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3B9702-7FBF-4720-8670-571C5E7EEDDE}" type="datetime1">
              <a:rPr lang="en-US" smtClean="0"/>
              <a:t>10/1/2021</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a:t>
            </a:fld>
            <a:endParaRPr lang="en-GB"/>
          </a:p>
        </p:txBody>
      </p:sp>
    </p:spTree>
    <p:extLst>
      <p:ext uri="{BB962C8B-B14F-4D97-AF65-F5344CB8AC3E}">
        <p14:creationId xmlns:p14="http://schemas.microsoft.com/office/powerpoint/2010/main" val="2381116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3B9702-7FBF-4720-8670-571C5E7EEDDE}" type="datetime1">
              <a:rPr lang="en-US" smtClean="0"/>
              <a:t>10/1/2021</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a:t>
            </a:fld>
            <a:endParaRPr lang="en-GB"/>
          </a:p>
        </p:txBody>
      </p:sp>
    </p:spTree>
    <p:extLst>
      <p:ext uri="{BB962C8B-B14F-4D97-AF65-F5344CB8AC3E}">
        <p14:creationId xmlns:p14="http://schemas.microsoft.com/office/powerpoint/2010/main" val="312320463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3B9702-7FBF-4720-8670-571C5E7EEDDE}" type="datetime1">
              <a:rPr lang="en-US" smtClean="0"/>
              <a:t>10/1/2021</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a:t>
            </a:fld>
            <a:endParaRPr lang="en-GB"/>
          </a:p>
        </p:txBody>
      </p:sp>
    </p:spTree>
    <p:extLst>
      <p:ext uri="{BB962C8B-B14F-4D97-AF65-F5344CB8AC3E}">
        <p14:creationId xmlns:p14="http://schemas.microsoft.com/office/powerpoint/2010/main" val="62463928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3B9702-7FBF-4720-8670-571C5E7EEDDE}" type="datetime1">
              <a:rPr lang="en-US" smtClean="0"/>
              <a:t>10/1/2021</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a:t>
            </a:fld>
            <a:endParaRPr lang="en-GB"/>
          </a:p>
        </p:txBody>
      </p:sp>
    </p:spTree>
    <p:extLst>
      <p:ext uri="{BB962C8B-B14F-4D97-AF65-F5344CB8AC3E}">
        <p14:creationId xmlns:p14="http://schemas.microsoft.com/office/powerpoint/2010/main" val="207619785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427AEA-BBBB-4C9B-AB23-214EAA8AB789}" type="datetime1">
              <a:rPr lang="en-US" smtClean="0"/>
              <a:t>10/1/2021</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t>‹#›</a:t>
            </a:fld>
            <a:endParaRPr lang="en-GB"/>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871833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91CA30-F5CD-4CA0-B16A-349C6F830700}" type="datetime1">
              <a:rPr lang="en-US" smtClean="0"/>
              <a:t>10/1/2021</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74012349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3AF48E-ABA0-4B58-B562-D1D7408067C4}" type="datetime1">
              <a:rPr lang="en-US" smtClean="0"/>
              <a:t>10/1/2021</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85151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A5034C-8BD9-4B0C-893B-33834FAB227F}" type="datetime1">
              <a:rPr lang="en-US" smtClean="0"/>
              <a:t>10/1/2021</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294030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D787AA-CBCD-47F9-A04C-7106C508CDE4}" type="datetime1">
              <a:rPr lang="en-US" smtClean="0"/>
              <a:t>10/1/2021</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2095519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1CC9DD-75F5-4611-BA0B-CFB1A226639C}" type="datetime1">
              <a:rPr lang="en-US" smtClean="0"/>
              <a:t>10/1/2021</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2380390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80F1F9-2D3D-4243-878F-D000C3F2A1C4}" type="datetime1">
              <a:rPr lang="en-US" smtClean="0"/>
              <a:t>10/1/2021</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153795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2ABCBE8-1824-4658-A8BB-BECFAEB7E35A}" type="datetime1">
              <a:rPr lang="en-US" smtClean="0"/>
              <a:t>10/1/2021</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1408515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085CD17-C377-4DE5-9FCA-CC7471605C58}" type="datetime1">
              <a:rPr lang="en-US" smtClean="0"/>
              <a:t>10/1/2021</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306309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9BE9F02-BE96-4BAE-86A5-1FA60D24CAE2}" type="datetime1">
              <a:rPr lang="en-US" smtClean="0"/>
              <a:t>10/1/2021</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48688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3B9702-7FBF-4720-8670-571C5E7EEDDE}" type="datetime1">
              <a:rPr lang="en-US" smtClean="0"/>
              <a:t>10/1/2021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DBFFB2-86D9-4B8F-A59A-553A60B94BBE}" type="slidenum">
              <a:rPr lang="en-GB" smtClean="0"/>
              <a:pPr/>
              <a:t>‹#›</a:t>
            </a:fld>
            <a:endParaRPr lang="en-GB"/>
          </a:p>
        </p:txBody>
      </p:sp>
    </p:spTree>
    <p:extLst>
      <p:ext uri="{BB962C8B-B14F-4D97-AF65-F5344CB8AC3E}">
        <p14:creationId xmlns:p14="http://schemas.microsoft.com/office/powerpoint/2010/main" val="24589991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www.esafetytraining.org/parent-carers-area" TargetMode="External"/><Relationship Id="rId7" Type="http://schemas.openxmlformats.org/officeDocument/2006/relationships/hyperlink" Target="http://www.commonsensemedia.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childnet.com/parents-and-carers" TargetMode="External"/><Relationship Id="rId5" Type="http://schemas.openxmlformats.org/officeDocument/2006/relationships/hyperlink" Target="http://www.saferinternet.org.uk/" TargetMode="External"/><Relationship Id="rId4" Type="http://schemas.openxmlformats.org/officeDocument/2006/relationships/hyperlink" Target="http://www.thinkuknow.co.uk/parent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Z8i7vnXQdvw"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sz4EyUMUTr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iwf.org.uk/" TargetMode="External"/><Relationship Id="rId7" Type="http://schemas.openxmlformats.org/officeDocument/2006/relationships/hyperlink" Target="https://report.iwf.org.uk/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s://www.ceop.police.uk/ceop-reporting/" TargetMode="External"/><Relationship Id="rId4" Type="http://schemas.openxmlformats.org/officeDocument/2006/relationships/hyperlink" Target="http://www.ceop.police.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result for Snapchat ap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963" y="5618850"/>
            <a:ext cx="861566" cy="8615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Instagram ap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9015" y="5579590"/>
            <a:ext cx="940085" cy="94008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twitter ap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7433" y="5640389"/>
            <a:ext cx="864706" cy="864706"/>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p:cNvSpPr txBox="1">
            <a:spLocks/>
          </p:cNvSpPr>
          <p:nvPr/>
        </p:nvSpPr>
        <p:spPr>
          <a:xfrm>
            <a:off x="3695827" y="299901"/>
            <a:ext cx="5402865" cy="141325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en-US" sz="9600" dirty="0" smtClean="0">
                <a:latin typeface="Sassoon" panose="02000503040000090004" pitchFamily="2" charset="0"/>
              </a:rPr>
              <a:t>E-Safety</a:t>
            </a:r>
            <a:endParaRPr lang="en-US" sz="9600" dirty="0">
              <a:latin typeface="Sassoon" panose="02000503040000090004" pitchFamily="2" charset="0"/>
            </a:endParaRPr>
          </a:p>
        </p:txBody>
      </p:sp>
      <p:sp>
        <p:nvSpPr>
          <p:cNvPr id="2" name="Rectangle 1"/>
          <p:cNvSpPr/>
          <p:nvPr/>
        </p:nvSpPr>
        <p:spPr>
          <a:xfrm>
            <a:off x="828563" y="1901217"/>
            <a:ext cx="10776857" cy="3416320"/>
          </a:xfrm>
          <a:prstGeom prst="rect">
            <a:avLst/>
          </a:prstGeom>
        </p:spPr>
        <p:txBody>
          <a:bodyPr wrap="square">
            <a:spAutoFit/>
          </a:bodyPr>
          <a:lstStyle/>
          <a:p>
            <a:pPr algn="ctr"/>
            <a:r>
              <a:rPr lang="en-GB" sz="3600" dirty="0">
                <a:latin typeface="Sassoon" panose="02000503040000090004" pitchFamily="2" charset="0"/>
              </a:rPr>
              <a:t>It is </a:t>
            </a:r>
            <a:r>
              <a:rPr lang="en-GB" sz="3600" b="1" dirty="0">
                <a:latin typeface="Sassoon" panose="02000503040000090004" pitchFamily="2" charset="0"/>
              </a:rPr>
              <a:t>important</a:t>
            </a:r>
            <a:r>
              <a:rPr lang="en-GB" sz="3600" dirty="0">
                <a:latin typeface="Sassoon" panose="02000503040000090004" pitchFamily="2" charset="0"/>
              </a:rPr>
              <a:t> that we understand enough about the Internet to keep our children safe from harm but it is equally </a:t>
            </a:r>
            <a:r>
              <a:rPr lang="en-GB" sz="3600" b="1" dirty="0">
                <a:latin typeface="Sassoon" panose="02000503040000090004" pitchFamily="2" charset="0"/>
              </a:rPr>
              <a:t>important</a:t>
            </a:r>
            <a:r>
              <a:rPr lang="en-GB" sz="3600" dirty="0">
                <a:latin typeface="Sassoon" panose="02000503040000090004" pitchFamily="2" charset="0"/>
              </a:rPr>
              <a:t> that we equip our children with the skills they need to keep themselves safe so they can experience the Internet positively and responsibly.</a:t>
            </a:r>
            <a:endParaRPr lang="en-GB" sz="5400" dirty="0">
              <a:latin typeface="Sassoon" panose="02000503040000090004" pitchFamily="2" charset="0"/>
            </a:endParaRPr>
          </a:p>
        </p:txBody>
      </p:sp>
      <p:pic>
        <p:nvPicPr>
          <p:cNvPr id="3" name="Picture 2"/>
          <p:cNvPicPr>
            <a:picLocks noChangeAspect="1"/>
          </p:cNvPicPr>
          <p:nvPr/>
        </p:nvPicPr>
        <p:blipFill>
          <a:blip r:embed="rId6"/>
          <a:stretch>
            <a:fillRect/>
          </a:stretch>
        </p:blipFill>
        <p:spPr>
          <a:xfrm>
            <a:off x="2512534" y="5626720"/>
            <a:ext cx="898087" cy="892955"/>
          </a:xfrm>
          <a:prstGeom prst="rect">
            <a:avLst/>
          </a:prstGeom>
        </p:spPr>
      </p:pic>
      <p:pic>
        <p:nvPicPr>
          <p:cNvPr id="2052" name="Picture 4" descr="Fortnite Download for Free - 2021 Latest Vers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3484" y="5640389"/>
            <a:ext cx="961796" cy="8656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a:stretch>
            <a:fillRect/>
          </a:stretch>
        </p:blipFill>
        <p:spPr>
          <a:xfrm>
            <a:off x="9487036" y="5613771"/>
            <a:ext cx="949183" cy="866645"/>
          </a:xfrm>
          <a:prstGeom prst="rect">
            <a:avLst/>
          </a:prstGeom>
        </p:spPr>
      </p:pic>
      <p:pic>
        <p:nvPicPr>
          <p:cNvPr id="7" name="Picture 6"/>
          <p:cNvPicPr>
            <a:picLocks noChangeAspect="1"/>
          </p:cNvPicPr>
          <p:nvPr/>
        </p:nvPicPr>
        <p:blipFill>
          <a:blip r:embed="rId9"/>
          <a:stretch>
            <a:fillRect/>
          </a:stretch>
        </p:blipFill>
        <p:spPr>
          <a:xfrm>
            <a:off x="8429898" y="5613771"/>
            <a:ext cx="909570" cy="866645"/>
          </a:xfrm>
          <a:prstGeom prst="rect">
            <a:avLst/>
          </a:prstGeom>
        </p:spPr>
      </p:pic>
      <p:pic>
        <p:nvPicPr>
          <p:cNvPr id="8" name="Picture 7"/>
          <p:cNvPicPr>
            <a:picLocks noChangeAspect="1"/>
          </p:cNvPicPr>
          <p:nvPr/>
        </p:nvPicPr>
        <p:blipFill>
          <a:blip r:embed="rId10"/>
          <a:stretch>
            <a:fillRect/>
          </a:stretch>
        </p:blipFill>
        <p:spPr>
          <a:xfrm>
            <a:off x="5542880" y="5653584"/>
            <a:ext cx="875956" cy="851511"/>
          </a:xfrm>
          <a:prstGeom prst="rect">
            <a:avLst/>
          </a:prstGeom>
        </p:spPr>
      </p:pic>
      <p:pic>
        <p:nvPicPr>
          <p:cNvPr id="11" name="Picture 10"/>
          <p:cNvPicPr>
            <a:picLocks noChangeAspect="1"/>
          </p:cNvPicPr>
          <p:nvPr/>
        </p:nvPicPr>
        <p:blipFill>
          <a:blip r:embed="rId11"/>
          <a:stretch>
            <a:fillRect/>
          </a:stretch>
        </p:blipFill>
        <p:spPr>
          <a:xfrm>
            <a:off x="7480891" y="5613771"/>
            <a:ext cx="835471" cy="866645"/>
          </a:xfrm>
          <a:prstGeom prst="rect">
            <a:avLst/>
          </a:prstGeom>
        </p:spPr>
      </p:pic>
      <p:pic>
        <p:nvPicPr>
          <p:cNvPr id="12" name="Picture 11"/>
          <p:cNvPicPr>
            <a:picLocks noChangeAspect="1"/>
          </p:cNvPicPr>
          <p:nvPr/>
        </p:nvPicPr>
        <p:blipFill>
          <a:blip r:embed="rId12"/>
          <a:stretch>
            <a:fillRect/>
          </a:stretch>
        </p:blipFill>
        <p:spPr>
          <a:xfrm>
            <a:off x="6524032" y="5626720"/>
            <a:ext cx="855878" cy="861822"/>
          </a:xfrm>
          <a:prstGeom prst="rect">
            <a:avLst/>
          </a:prstGeom>
        </p:spPr>
      </p:pic>
      <p:pic>
        <p:nvPicPr>
          <p:cNvPr id="13" name="Picture 12"/>
          <p:cNvPicPr>
            <a:picLocks noChangeAspect="1"/>
          </p:cNvPicPr>
          <p:nvPr/>
        </p:nvPicPr>
        <p:blipFill>
          <a:blip r:embed="rId13"/>
          <a:stretch>
            <a:fillRect/>
          </a:stretch>
        </p:blipFill>
        <p:spPr>
          <a:xfrm>
            <a:off x="10583787" y="5632054"/>
            <a:ext cx="1021633" cy="830077"/>
          </a:xfrm>
          <a:prstGeom prst="rect">
            <a:avLst/>
          </a:prstGeom>
        </p:spPr>
      </p:pic>
    </p:spTree>
    <p:extLst>
      <p:ext uri="{BB962C8B-B14F-4D97-AF65-F5344CB8AC3E}">
        <p14:creationId xmlns:p14="http://schemas.microsoft.com/office/powerpoint/2010/main" val="3688019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143" y="121608"/>
            <a:ext cx="5359200" cy="933469"/>
          </a:xfrm>
        </p:spPr>
        <p:txBody>
          <a:bodyPr>
            <a:normAutofit fontScale="90000"/>
          </a:bodyPr>
          <a:lstStyle/>
          <a:p>
            <a:r>
              <a:rPr lang="en-GB" sz="4400" dirty="0" smtClean="0">
                <a:latin typeface="Sassoon" panose="02000503040000090004" pitchFamily="2" charset="0"/>
              </a:rPr>
              <a:t>Helpful websites</a:t>
            </a:r>
            <a:endParaRPr lang="en-GB" sz="4400" dirty="0">
              <a:latin typeface="Sassoon" panose="02000503040000090004" pitchFamily="2" charset="0"/>
            </a:endParaRPr>
          </a:p>
        </p:txBody>
      </p:sp>
      <p:sp>
        <p:nvSpPr>
          <p:cNvPr id="3" name="Content Placeholder 2"/>
          <p:cNvSpPr>
            <a:spLocks noGrp="1"/>
          </p:cNvSpPr>
          <p:nvPr>
            <p:ph idx="1"/>
          </p:nvPr>
        </p:nvSpPr>
        <p:spPr>
          <a:xfrm>
            <a:off x="669471" y="1312654"/>
            <a:ext cx="11087100" cy="5047029"/>
          </a:xfrm>
        </p:spPr>
        <p:txBody>
          <a:bodyPr>
            <a:normAutofit fontScale="92500" lnSpcReduction="10000"/>
          </a:bodyPr>
          <a:lstStyle/>
          <a:p>
            <a:r>
              <a:rPr lang="en-GB" sz="4300" dirty="0" smtClean="0">
                <a:latin typeface="Sassoon" panose="02000503040000090004" pitchFamily="2" charset="0"/>
                <a:hlinkClick r:id="rId3"/>
              </a:rPr>
              <a:t>www.esafetytraining.org/parent-carers-area</a:t>
            </a:r>
            <a:endParaRPr lang="en-GB" sz="4300" dirty="0" smtClean="0">
              <a:latin typeface="Sassoon" panose="02000503040000090004" pitchFamily="2" charset="0"/>
            </a:endParaRPr>
          </a:p>
          <a:p>
            <a:r>
              <a:rPr lang="en-GB" sz="4300" dirty="0">
                <a:latin typeface="Sassoon" panose="02000503040000090004" pitchFamily="2" charset="0"/>
                <a:hlinkClick r:id="rId4"/>
              </a:rPr>
              <a:t>www.thinkuknow.co.uk/parents</a:t>
            </a:r>
            <a:r>
              <a:rPr lang="en-GB" sz="4300" dirty="0" smtClean="0">
                <a:latin typeface="Sassoon" panose="02000503040000090004" pitchFamily="2" charset="0"/>
                <a:hlinkClick r:id="rId4"/>
              </a:rPr>
              <a:t>/</a:t>
            </a:r>
            <a:endParaRPr lang="en-GB" sz="4300" dirty="0" smtClean="0">
              <a:latin typeface="Sassoon" panose="02000503040000090004" pitchFamily="2" charset="0"/>
            </a:endParaRPr>
          </a:p>
          <a:p>
            <a:r>
              <a:rPr lang="en-GB" sz="4300" dirty="0" smtClean="0">
                <a:latin typeface="Sassoon" panose="02000503040000090004" pitchFamily="2" charset="0"/>
                <a:hlinkClick r:id="rId5"/>
              </a:rPr>
              <a:t>www.saferinternet.org.uk/</a:t>
            </a:r>
            <a:endParaRPr lang="en-GB" sz="4300" dirty="0">
              <a:latin typeface="Sassoon" panose="02000503040000090004" pitchFamily="2" charset="0"/>
            </a:endParaRPr>
          </a:p>
          <a:p>
            <a:r>
              <a:rPr lang="en-GB" sz="4300" dirty="0" smtClean="0">
                <a:latin typeface="Sassoon" panose="02000503040000090004" pitchFamily="2" charset="0"/>
                <a:hlinkClick r:id="rId6"/>
              </a:rPr>
              <a:t>www.childnet.com/parents-and-carers</a:t>
            </a:r>
            <a:endParaRPr lang="en-GB" sz="4300" dirty="0" smtClean="0">
              <a:latin typeface="Sassoon" panose="02000503040000090004" pitchFamily="2" charset="0"/>
            </a:endParaRPr>
          </a:p>
          <a:p>
            <a:r>
              <a:rPr lang="en-GB" sz="4300" dirty="0" smtClean="0">
                <a:latin typeface="Sassoon" panose="02000503040000090004" pitchFamily="2" charset="0"/>
                <a:hlinkClick r:id="rId7"/>
              </a:rPr>
              <a:t>www.commonsensemedia.org</a:t>
            </a:r>
            <a:endParaRPr lang="en-GB" sz="4300" dirty="0" smtClean="0">
              <a:latin typeface="Sassoon" panose="02000503040000090004" pitchFamily="2" charset="0"/>
            </a:endParaRPr>
          </a:p>
          <a:p>
            <a:r>
              <a:rPr lang="en-GB" sz="4300" dirty="0" smtClean="0">
                <a:latin typeface="Sassoon" panose="02000503040000090004" pitchFamily="2" charset="0"/>
              </a:rPr>
              <a:t>Follow </a:t>
            </a:r>
            <a:r>
              <a:rPr lang="en-GB" sz="4300" b="1" dirty="0" smtClean="0">
                <a:solidFill>
                  <a:schemeClr val="accent6"/>
                </a:solidFill>
                <a:latin typeface="Sassoon" panose="02000503040000090004" pitchFamily="2" charset="0"/>
              </a:rPr>
              <a:t>EST E Safety </a:t>
            </a:r>
            <a:r>
              <a:rPr lang="en-GB" sz="4300" b="1" dirty="0">
                <a:solidFill>
                  <a:schemeClr val="accent6"/>
                </a:solidFill>
                <a:latin typeface="Sassoon" panose="02000503040000090004" pitchFamily="2" charset="0"/>
              </a:rPr>
              <a:t>T</a:t>
            </a:r>
            <a:r>
              <a:rPr lang="en-GB" sz="4300" b="1" dirty="0" smtClean="0">
                <a:solidFill>
                  <a:schemeClr val="accent6"/>
                </a:solidFill>
                <a:latin typeface="Sassoon" panose="02000503040000090004" pitchFamily="2" charset="0"/>
              </a:rPr>
              <a:t>raining </a:t>
            </a:r>
            <a:r>
              <a:rPr lang="en-GB" sz="4300" dirty="0" smtClean="0">
                <a:latin typeface="Sassoon" panose="02000503040000090004" pitchFamily="2" charset="0"/>
              </a:rPr>
              <a:t>page</a:t>
            </a:r>
            <a:r>
              <a:rPr lang="en-GB" sz="4300" b="1" dirty="0" smtClean="0">
                <a:latin typeface="Sassoon" panose="02000503040000090004" pitchFamily="2" charset="0"/>
              </a:rPr>
              <a:t> </a:t>
            </a:r>
            <a:r>
              <a:rPr lang="en-GB" sz="4300" dirty="0" smtClean="0">
                <a:latin typeface="Sassoon" panose="02000503040000090004" pitchFamily="2" charset="0"/>
              </a:rPr>
              <a:t>on Facebook for latest tips about apps</a:t>
            </a:r>
          </a:p>
          <a:p>
            <a:endParaRPr lang="en-GB" sz="2800" u="sng" dirty="0" smtClean="0">
              <a:latin typeface="Sassoon" panose="02000503040000090004" pitchFamily="2" charset="0"/>
            </a:endParaRPr>
          </a:p>
        </p:txBody>
      </p:sp>
    </p:spTree>
    <p:extLst>
      <p:ext uri="{BB962C8B-B14F-4D97-AF65-F5344CB8AC3E}">
        <p14:creationId xmlns:p14="http://schemas.microsoft.com/office/powerpoint/2010/main" val="4004105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stretch>
            <a:fillRect/>
          </a:stretch>
        </p:blipFill>
        <p:spPr>
          <a:xfrm>
            <a:off x="809625" y="766762"/>
            <a:ext cx="10572750" cy="5324475"/>
          </a:xfrm>
          <a:prstGeom prst="rect">
            <a:avLst/>
          </a:prstGeom>
        </p:spPr>
      </p:pic>
    </p:spTree>
    <p:extLst>
      <p:ext uri="{BB962C8B-B14F-4D97-AF65-F5344CB8AC3E}">
        <p14:creationId xmlns:p14="http://schemas.microsoft.com/office/powerpoint/2010/main" val="1265172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Underground train to Lon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085" y="346085"/>
            <a:ext cx="6687182" cy="33435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2563" y="542609"/>
            <a:ext cx="4888522" cy="2062103"/>
          </a:xfrm>
          <a:prstGeom prst="rect">
            <a:avLst/>
          </a:prstGeom>
          <a:noFill/>
        </p:spPr>
        <p:txBody>
          <a:bodyPr wrap="square" rtlCol="0">
            <a:spAutoFit/>
          </a:bodyPr>
          <a:lstStyle/>
          <a:p>
            <a:r>
              <a:rPr lang="en-GB" sz="3200" dirty="0" smtClean="0">
                <a:latin typeface="Sassoon" panose="02000503040000090004" pitchFamily="2" charset="0"/>
              </a:rPr>
              <a:t>Would you let your child ride a train on their own without prior guidance and support?</a:t>
            </a:r>
            <a:endParaRPr lang="en-GB" sz="3200" dirty="0">
              <a:latin typeface="Sassoon" panose="02000503040000090004" pitchFamily="2" charset="0"/>
            </a:endParaRPr>
          </a:p>
        </p:txBody>
      </p:sp>
      <p:pic>
        <p:nvPicPr>
          <p:cNvPr id="1026" name="Picture 2" descr="Funny Pervert Stock Illustrations – 21 Funny Pervert Stock Illustrations,  Vectors &amp;amp; Clipart - Dreams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78" y="3392067"/>
            <a:ext cx="4571999" cy="30982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61085" y="5284593"/>
            <a:ext cx="6509903" cy="1077218"/>
          </a:xfrm>
          <a:prstGeom prst="rect">
            <a:avLst/>
          </a:prstGeom>
          <a:noFill/>
        </p:spPr>
        <p:txBody>
          <a:bodyPr wrap="square" rtlCol="0">
            <a:spAutoFit/>
          </a:bodyPr>
          <a:lstStyle/>
          <a:p>
            <a:r>
              <a:rPr lang="en-GB" sz="3200" dirty="0" smtClean="0">
                <a:latin typeface="Sassoon" panose="02000503040000090004" pitchFamily="2" charset="0"/>
              </a:rPr>
              <a:t>They need the same guidance and support in this situation too!</a:t>
            </a:r>
            <a:endParaRPr lang="en-GB" sz="3200" dirty="0">
              <a:latin typeface="Sassoon" panose="02000503040000090004" pitchFamily="2" charset="0"/>
            </a:endParaRPr>
          </a:p>
        </p:txBody>
      </p:sp>
    </p:spTree>
    <p:extLst>
      <p:ext uri="{BB962C8B-B14F-4D97-AF65-F5344CB8AC3E}">
        <p14:creationId xmlns:p14="http://schemas.microsoft.com/office/powerpoint/2010/main" val="1512891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5274" y="180231"/>
            <a:ext cx="11285064" cy="788454"/>
          </a:xfrm>
        </p:spPr>
        <p:txBody>
          <a:bodyPr>
            <a:noAutofit/>
          </a:bodyPr>
          <a:lstStyle/>
          <a:p>
            <a:r>
              <a:rPr lang="en-GB" u="sng" dirty="0" smtClean="0">
                <a:latin typeface="Sassoon" panose="02000503040000090004" pitchFamily="2" charset="0"/>
              </a:rPr>
              <a:t>Some common dangers to be aware of:</a:t>
            </a:r>
            <a:endParaRPr lang="en-GB" u="sng" dirty="0">
              <a:latin typeface="Sassoon" panose="02000503040000090004" pitchFamily="2" charset="0"/>
            </a:endParaRPr>
          </a:p>
        </p:txBody>
      </p:sp>
      <p:pic>
        <p:nvPicPr>
          <p:cNvPr id="1026" name="Picture 2" descr="online risks when kids go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328" y="1105266"/>
            <a:ext cx="9463209" cy="536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159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8" y="136072"/>
            <a:ext cx="6237513" cy="549728"/>
          </a:xfrm>
        </p:spPr>
        <p:txBody>
          <a:bodyPr>
            <a:normAutofit fontScale="90000"/>
          </a:bodyPr>
          <a:lstStyle/>
          <a:p>
            <a:r>
              <a:rPr lang="en-GB" dirty="0" smtClean="0"/>
              <a:t>Responding safely to risks</a:t>
            </a:r>
            <a:endParaRPr lang="en-GB" dirty="0"/>
          </a:p>
        </p:txBody>
      </p:sp>
      <p:sp>
        <p:nvSpPr>
          <p:cNvPr id="3" name="Rectangle 2"/>
          <p:cNvSpPr/>
          <p:nvPr/>
        </p:nvSpPr>
        <p:spPr>
          <a:xfrm>
            <a:off x="522515" y="1135139"/>
            <a:ext cx="11152414" cy="4844403"/>
          </a:xfrm>
          <a:prstGeom prst="rect">
            <a:avLst/>
          </a:prstGeom>
        </p:spPr>
        <p:txBody>
          <a:bodyPr wrap="square">
            <a:spAutoFit/>
          </a:bodyPr>
          <a:lstStyle/>
          <a:p>
            <a:pPr marL="457200" indent="-457200">
              <a:lnSpc>
                <a:spcPct val="120000"/>
              </a:lnSpc>
              <a:spcBef>
                <a:spcPts val="600"/>
              </a:spcBef>
              <a:spcAft>
                <a:spcPts val="600"/>
              </a:spcAft>
              <a:buFont typeface="Arial" panose="020B0604020202020204" pitchFamily="34" charset="0"/>
              <a:buChar char="•"/>
            </a:pPr>
            <a:r>
              <a:rPr lang="en-GB" sz="2800" dirty="0" smtClean="0">
                <a:latin typeface="Sassoon" panose="02000503040000090004" pitchFamily="2" charset="0"/>
              </a:rPr>
              <a:t>Modelling the importance of keeping personal information safe.</a:t>
            </a:r>
          </a:p>
          <a:p>
            <a:pPr marL="457200" indent="-457200">
              <a:lnSpc>
                <a:spcPct val="120000"/>
              </a:lnSpc>
              <a:spcBef>
                <a:spcPts val="600"/>
              </a:spcBef>
              <a:spcAft>
                <a:spcPts val="600"/>
              </a:spcAft>
              <a:buFont typeface="Arial" panose="020B0604020202020204" pitchFamily="34" charset="0"/>
              <a:buChar char="•"/>
            </a:pPr>
            <a:r>
              <a:rPr lang="en-GB" sz="2800" dirty="0" smtClean="0">
                <a:latin typeface="Sassoon" panose="02000503040000090004" pitchFamily="2" charset="0"/>
              </a:rPr>
              <a:t>Making children aware of the abusive behaviours they may come across on gaming platforms and social media.</a:t>
            </a:r>
          </a:p>
          <a:p>
            <a:pPr marL="457200" indent="-457200">
              <a:lnSpc>
                <a:spcPct val="120000"/>
              </a:lnSpc>
              <a:spcBef>
                <a:spcPts val="600"/>
              </a:spcBef>
              <a:spcAft>
                <a:spcPts val="600"/>
              </a:spcAft>
              <a:buFont typeface="Arial" panose="020B0604020202020204" pitchFamily="34" charset="0"/>
              <a:buChar char="•"/>
            </a:pPr>
            <a:r>
              <a:rPr lang="en-GB" sz="2800" dirty="0" smtClean="0">
                <a:latin typeface="Sassoon" panose="02000503040000090004" pitchFamily="2" charset="0"/>
              </a:rPr>
              <a:t>Showing them how to respond safely if they think someone is trying to manipulate, pressure or threaten them.</a:t>
            </a:r>
          </a:p>
          <a:p>
            <a:pPr marL="457200" indent="-457200">
              <a:lnSpc>
                <a:spcPct val="120000"/>
              </a:lnSpc>
              <a:spcBef>
                <a:spcPts val="600"/>
              </a:spcBef>
              <a:spcAft>
                <a:spcPts val="600"/>
              </a:spcAft>
              <a:buFont typeface="Arial" panose="020B0604020202020204" pitchFamily="34" charset="0"/>
              <a:buChar char="•"/>
            </a:pPr>
            <a:r>
              <a:rPr lang="en-GB" sz="2800" dirty="0" smtClean="0">
                <a:latin typeface="Sassoon" panose="02000503040000090004" pitchFamily="2" charset="0"/>
              </a:rPr>
              <a:t>Encouraging them to seek help from adults they trust.</a:t>
            </a:r>
          </a:p>
          <a:p>
            <a:pPr marL="457200" indent="-457200">
              <a:lnSpc>
                <a:spcPct val="120000"/>
              </a:lnSpc>
              <a:spcBef>
                <a:spcPts val="600"/>
              </a:spcBef>
              <a:spcAft>
                <a:spcPts val="600"/>
              </a:spcAft>
              <a:buFont typeface="Arial" panose="020B0604020202020204" pitchFamily="34" charset="0"/>
              <a:buChar char="•"/>
            </a:pPr>
            <a:r>
              <a:rPr lang="en-GB" sz="2800" dirty="0" smtClean="0">
                <a:latin typeface="Sassoon" panose="02000503040000090004" pitchFamily="2" charset="0"/>
              </a:rPr>
              <a:t>Guiding them towards appropriate sources of help should they need it.</a:t>
            </a:r>
          </a:p>
        </p:txBody>
      </p:sp>
    </p:spTree>
    <p:extLst>
      <p:ext uri="{BB962C8B-B14F-4D97-AF65-F5344CB8AC3E}">
        <p14:creationId xmlns:p14="http://schemas.microsoft.com/office/powerpoint/2010/main" val="2808791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18089" y="3276600"/>
            <a:ext cx="10096500" cy="2133600"/>
          </a:xfrm>
          <a:prstGeom prst="rect">
            <a:avLst/>
          </a:prstGeom>
        </p:spPr>
      </p:pic>
      <p:sp>
        <p:nvSpPr>
          <p:cNvPr id="5" name="TextBox 4"/>
          <p:cNvSpPr txBox="1"/>
          <p:nvPr/>
        </p:nvSpPr>
        <p:spPr>
          <a:xfrm>
            <a:off x="1037492" y="650631"/>
            <a:ext cx="10199077" cy="1938992"/>
          </a:xfrm>
          <a:prstGeom prst="rect">
            <a:avLst/>
          </a:prstGeom>
          <a:noFill/>
        </p:spPr>
        <p:txBody>
          <a:bodyPr wrap="square" rtlCol="0">
            <a:spAutoFit/>
          </a:bodyPr>
          <a:lstStyle/>
          <a:p>
            <a:pPr algn="ctr"/>
            <a:r>
              <a:rPr lang="en-GB" sz="4000" dirty="0" smtClean="0"/>
              <a:t>Please talk through this document with your children each half term and give reminders often. </a:t>
            </a:r>
            <a:endParaRPr lang="en-GB" sz="4000" dirty="0"/>
          </a:p>
        </p:txBody>
      </p:sp>
    </p:spTree>
    <p:extLst>
      <p:ext uri="{BB962C8B-B14F-4D97-AF65-F5344CB8AC3E}">
        <p14:creationId xmlns:p14="http://schemas.microsoft.com/office/powerpoint/2010/main" val="256341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1" y="562708"/>
            <a:ext cx="10131425" cy="646331"/>
          </a:xfrm>
          <a:prstGeom prst="rect">
            <a:avLst/>
          </a:prstGeom>
          <a:noFill/>
        </p:spPr>
        <p:txBody>
          <a:bodyPr wrap="square" rtlCol="0">
            <a:spAutoFit/>
          </a:bodyPr>
          <a:lstStyle/>
          <a:p>
            <a:r>
              <a:rPr lang="en-GB" sz="3600" dirty="0" smtClean="0">
                <a:latin typeface="Sassoon" panose="02000503040000090004" pitchFamily="2" charset="0"/>
              </a:rPr>
              <a:t>The lasting effects of posting online…</a:t>
            </a:r>
            <a:endParaRPr lang="en-GB" sz="3600" dirty="0">
              <a:latin typeface="Sassoon" panose="02000503040000090004" pitchFamily="2" charset="0"/>
            </a:endParaRPr>
          </a:p>
        </p:txBody>
      </p:sp>
      <p:sp>
        <p:nvSpPr>
          <p:cNvPr id="5" name="TextBox 4"/>
          <p:cNvSpPr txBox="1"/>
          <p:nvPr/>
        </p:nvSpPr>
        <p:spPr>
          <a:xfrm>
            <a:off x="879231" y="1776046"/>
            <a:ext cx="10533184" cy="4401205"/>
          </a:xfrm>
          <a:prstGeom prst="rect">
            <a:avLst/>
          </a:prstGeom>
          <a:noFill/>
        </p:spPr>
        <p:txBody>
          <a:bodyPr wrap="square" rtlCol="0">
            <a:spAutoFit/>
          </a:bodyPr>
          <a:lstStyle/>
          <a:p>
            <a:pPr marL="457200" indent="-457200">
              <a:buFont typeface="Arial" panose="020B0604020202020204" pitchFamily="34" charset="0"/>
              <a:buChar char="•"/>
            </a:pPr>
            <a:r>
              <a:rPr lang="en-GB" sz="3600" dirty="0" smtClean="0">
                <a:latin typeface="Sassoon" panose="02000503040000090004" pitchFamily="2" charset="0"/>
              </a:rPr>
              <a:t>Remind children of their online etiquette </a:t>
            </a:r>
          </a:p>
          <a:p>
            <a:pPr marL="457200" indent="-457200">
              <a:buFont typeface="Arial" panose="020B0604020202020204" pitchFamily="34" charset="0"/>
              <a:buChar char="•"/>
            </a:pPr>
            <a:r>
              <a:rPr lang="en-GB" sz="3600" dirty="0">
                <a:latin typeface="Sassoon" panose="02000503040000090004" pitchFamily="2" charset="0"/>
              </a:rPr>
              <a:t>Not sending or posting anything that could be considered threatening, bullying, offensive or illegal. </a:t>
            </a:r>
          </a:p>
          <a:p>
            <a:pPr marL="457200" indent="-457200">
              <a:buFont typeface="Arial" panose="020B0604020202020204" pitchFamily="34" charset="0"/>
              <a:buChar char="•"/>
            </a:pPr>
            <a:r>
              <a:rPr lang="en-GB" sz="3600" dirty="0" smtClean="0">
                <a:latin typeface="Sassoon" panose="02000503040000090004" pitchFamily="2" charset="0"/>
              </a:rPr>
              <a:t>Implications of a post lasting forever (even if you think you have removed it – it may already have been screenshot and shared)</a:t>
            </a:r>
          </a:p>
          <a:p>
            <a:endParaRPr lang="en-GB" sz="2800" dirty="0" smtClean="0">
              <a:latin typeface="Sassoon" panose="02000503040000090004" pitchFamily="2" charset="0"/>
            </a:endParaRPr>
          </a:p>
        </p:txBody>
      </p:sp>
    </p:spTree>
    <p:extLst>
      <p:ext uri="{BB962C8B-B14F-4D97-AF65-F5344CB8AC3E}">
        <p14:creationId xmlns:p14="http://schemas.microsoft.com/office/powerpoint/2010/main" val="516913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757" y="178191"/>
            <a:ext cx="6656857" cy="679938"/>
          </a:xfrm>
        </p:spPr>
        <p:txBody>
          <a:bodyPr>
            <a:noAutofit/>
          </a:bodyPr>
          <a:lstStyle/>
          <a:p>
            <a:r>
              <a:rPr lang="en-GB" sz="4400" u="sng" dirty="0" smtClean="0">
                <a:latin typeface="Sassoon" panose="02000503040000090004" pitchFamily="2" charset="0"/>
              </a:rPr>
              <a:t>Tips for the home</a:t>
            </a:r>
            <a:endParaRPr lang="en-GB" sz="4400" u="sng" dirty="0">
              <a:latin typeface="Sassoon" panose="02000503040000090004" pitchFamily="2" charset="0"/>
            </a:endParaRPr>
          </a:p>
        </p:txBody>
      </p:sp>
      <p:sp>
        <p:nvSpPr>
          <p:cNvPr id="4" name="Content Placeholder 2"/>
          <p:cNvSpPr>
            <a:spLocks noGrp="1"/>
          </p:cNvSpPr>
          <p:nvPr>
            <p:ph idx="1"/>
          </p:nvPr>
        </p:nvSpPr>
        <p:spPr>
          <a:xfrm>
            <a:off x="2361032" y="1002324"/>
            <a:ext cx="9830968" cy="5855676"/>
          </a:xfrm>
        </p:spPr>
        <p:txBody>
          <a:bodyPr>
            <a:normAutofit fontScale="25000" lnSpcReduction="20000"/>
          </a:bodyPr>
          <a:lstStyle/>
          <a:p>
            <a:pPr>
              <a:lnSpc>
                <a:spcPct val="120000"/>
              </a:lnSpc>
              <a:spcBef>
                <a:spcPts val="600"/>
              </a:spcBef>
              <a:spcAft>
                <a:spcPts val="600"/>
              </a:spcAft>
            </a:pPr>
            <a:r>
              <a:rPr lang="en-GB" sz="12800" dirty="0" smtClean="0">
                <a:latin typeface="Sassoon" panose="02000503040000090004" pitchFamily="2" charset="0"/>
              </a:rPr>
              <a:t>Monitor the different types of Internet </a:t>
            </a:r>
            <a:r>
              <a:rPr lang="en-GB" sz="12800" dirty="0">
                <a:latin typeface="Sassoon" panose="02000503040000090004" pitchFamily="2" charset="0"/>
              </a:rPr>
              <a:t>technology </a:t>
            </a:r>
            <a:endParaRPr lang="en-GB" sz="12800" dirty="0" smtClean="0">
              <a:latin typeface="Sassoon" panose="02000503040000090004" pitchFamily="2" charset="0"/>
            </a:endParaRPr>
          </a:p>
          <a:p>
            <a:pPr>
              <a:lnSpc>
                <a:spcPct val="120000"/>
              </a:lnSpc>
              <a:spcBef>
                <a:spcPts val="600"/>
              </a:spcBef>
              <a:spcAft>
                <a:spcPts val="600"/>
              </a:spcAft>
            </a:pPr>
            <a:r>
              <a:rPr lang="en-GB" sz="12800" dirty="0" smtClean="0">
                <a:latin typeface="Sassoon" panose="02000503040000090004" pitchFamily="2" charset="0"/>
              </a:rPr>
              <a:t>Use in a high-traffic </a:t>
            </a:r>
            <a:r>
              <a:rPr lang="en-GB" sz="12800" dirty="0">
                <a:latin typeface="Sassoon" panose="02000503040000090004" pitchFamily="2" charset="0"/>
              </a:rPr>
              <a:t>area of your </a:t>
            </a:r>
            <a:r>
              <a:rPr lang="en-GB" sz="12800" dirty="0" smtClean="0">
                <a:latin typeface="Sassoon" panose="02000503040000090004" pitchFamily="2" charset="0"/>
              </a:rPr>
              <a:t>home</a:t>
            </a:r>
            <a:endParaRPr lang="en-GB" sz="12800" dirty="0">
              <a:latin typeface="Sassoon" panose="02000503040000090004" pitchFamily="2" charset="0"/>
            </a:endParaRPr>
          </a:p>
          <a:p>
            <a:pPr>
              <a:lnSpc>
                <a:spcPct val="120000"/>
              </a:lnSpc>
              <a:spcBef>
                <a:spcPts val="600"/>
              </a:spcBef>
              <a:spcAft>
                <a:spcPts val="600"/>
              </a:spcAft>
            </a:pPr>
            <a:r>
              <a:rPr lang="en-GB" sz="12800" dirty="0">
                <a:latin typeface="Sassoon" panose="02000503040000090004" pitchFamily="2" charset="0"/>
              </a:rPr>
              <a:t>Establish limits for which </a:t>
            </a:r>
            <a:r>
              <a:rPr lang="en-GB" sz="12800" dirty="0" smtClean="0">
                <a:latin typeface="Sassoon" panose="02000503040000090004" pitchFamily="2" charset="0"/>
              </a:rPr>
              <a:t>sites and duration</a:t>
            </a:r>
          </a:p>
          <a:p>
            <a:pPr>
              <a:lnSpc>
                <a:spcPct val="120000"/>
              </a:lnSpc>
              <a:spcBef>
                <a:spcPts val="600"/>
              </a:spcBef>
              <a:spcAft>
                <a:spcPts val="600"/>
              </a:spcAft>
            </a:pPr>
            <a:r>
              <a:rPr lang="en-GB" sz="12800" dirty="0" smtClean="0">
                <a:latin typeface="Sassoon" panose="02000503040000090004" pitchFamily="2" charset="0"/>
              </a:rPr>
              <a:t>Understand the settings and show them how to protect themselves</a:t>
            </a:r>
          </a:p>
          <a:p>
            <a:pPr>
              <a:lnSpc>
                <a:spcPct val="120000"/>
              </a:lnSpc>
              <a:spcBef>
                <a:spcPts val="600"/>
              </a:spcBef>
              <a:spcAft>
                <a:spcPts val="600"/>
              </a:spcAft>
            </a:pPr>
            <a:r>
              <a:rPr lang="en-GB" sz="12800" dirty="0" smtClean="0">
                <a:latin typeface="Sassoon" panose="02000503040000090004" pitchFamily="2" charset="0"/>
              </a:rPr>
              <a:t>Set rules and stick to them</a:t>
            </a:r>
          </a:p>
          <a:p>
            <a:pPr>
              <a:lnSpc>
                <a:spcPct val="120000"/>
              </a:lnSpc>
              <a:spcBef>
                <a:spcPts val="600"/>
              </a:spcBef>
              <a:spcAft>
                <a:spcPts val="600"/>
              </a:spcAft>
            </a:pPr>
            <a:r>
              <a:rPr lang="en-GB" sz="12800" dirty="0" smtClean="0">
                <a:latin typeface="Sassoon" panose="02000503040000090004" pitchFamily="2" charset="0"/>
              </a:rPr>
              <a:t>Watch for apps linked to your bank account details</a:t>
            </a:r>
          </a:p>
          <a:p>
            <a:pPr>
              <a:lnSpc>
                <a:spcPct val="120000"/>
              </a:lnSpc>
              <a:spcBef>
                <a:spcPts val="600"/>
              </a:spcBef>
              <a:spcAft>
                <a:spcPts val="600"/>
              </a:spcAft>
            </a:pPr>
            <a:r>
              <a:rPr lang="en-GB" sz="12800" dirty="0" smtClean="0">
                <a:latin typeface="Sassoon" panose="02000503040000090004" pitchFamily="2" charset="0"/>
              </a:rPr>
              <a:t>Switch ‘off’ the location in the settings</a:t>
            </a:r>
          </a:p>
          <a:p>
            <a:endParaRPr lang="en-GB" sz="3100" dirty="0">
              <a:latin typeface="Sassoon" panose="02000503040000090004" pitchFamily="2" charset="0"/>
            </a:endParaRPr>
          </a:p>
        </p:txBody>
      </p:sp>
      <p:sp>
        <p:nvSpPr>
          <p:cNvPr id="3" name="Rectangle 2">
            <a:hlinkClick r:id="rId3"/>
          </p:cNvPr>
          <p:cNvSpPr/>
          <p:nvPr/>
        </p:nvSpPr>
        <p:spPr>
          <a:xfrm>
            <a:off x="380757" y="2251475"/>
            <a:ext cx="1718499" cy="1547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Sassoon" panose="02000503040000090004" pitchFamily="2" charset="0"/>
              </a:rPr>
              <a:t>Click for more tips</a:t>
            </a:r>
            <a:endParaRPr lang="en-GB" dirty="0">
              <a:latin typeface="Sassoon" panose="02000503040000090004" pitchFamily="2" charset="0"/>
            </a:endParaRPr>
          </a:p>
        </p:txBody>
      </p:sp>
    </p:spTree>
    <p:extLst>
      <p:ext uri="{BB962C8B-B14F-4D97-AF65-F5344CB8AC3E}">
        <p14:creationId xmlns:p14="http://schemas.microsoft.com/office/powerpoint/2010/main" val="687449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71" y="323556"/>
            <a:ext cx="10260971" cy="633019"/>
          </a:xfrm>
        </p:spPr>
        <p:txBody>
          <a:bodyPr>
            <a:noAutofit/>
          </a:bodyPr>
          <a:lstStyle/>
          <a:p>
            <a:r>
              <a:rPr lang="en-GB" sz="3200" u="sng" dirty="0">
                <a:latin typeface="Sassoon" panose="02000503040000090004" pitchFamily="2" charset="0"/>
              </a:rPr>
              <a:t>What to do if your child sees inappropriate material online</a:t>
            </a:r>
            <a:endParaRPr lang="en-GB" u="sng" dirty="0">
              <a:latin typeface="Sassoon" panose="02000503040000090004" pitchFamily="2" charset="0"/>
            </a:endParaRPr>
          </a:p>
        </p:txBody>
      </p:sp>
      <p:sp>
        <p:nvSpPr>
          <p:cNvPr id="3" name="Content Placeholder 2"/>
          <p:cNvSpPr>
            <a:spLocks noGrp="1"/>
          </p:cNvSpPr>
          <p:nvPr>
            <p:ph idx="1"/>
          </p:nvPr>
        </p:nvSpPr>
        <p:spPr>
          <a:xfrm>
            <a:off x="473527" y="956575"/>
            <a:ext cx="11598730" cy="5901425"/>
          </a:xfrm>
        </p:spPr>
        <p:txBody>
          <a:bodyPr>
            <a:noAutofit/>
          </a:bodyPr>
          <a:lstStyle/>
          <a:p>
            <a:pPr>
              <a:spcBef>
                <a:spcPts val="600"/>
              </a:spcBef>
              <a:spcAft>
                <a:spcPts val="600"/>
              </a:spcAft>
            </a:pPr>
            <a:r>
              <a:rPr lang="en-GB" sz="3200" dirty="0">
                <a:latin typeface="Sassoon" panose="02000503040000090004" pitchFamily="2" charset="0"/>
              </a:rPr>
              <a:t>Don’t </a:t>
            </a:r>
            <a:r>
              <a:rPr lang="en-GB" sz="3200" dirty="0" smtClean="0">
                <a:latin typeface="Sassoon" panose="02000503040000090004" pitchFamily="2" charset="0"/>
              </a:rPr>
              <a:t>overreact - dealing </a:t>
            </a:r>
            <a:r>
              <a:rPr lang="en-GB" sz="3200" dirty="0">
                <a:latin typeface="Sassoon" panose="02000503040000090004" pitchFamily="2" charset="0"/>
              </a:rPr>
              <a:t>with it </a:t>
            </a:r>
            <a:r>
              <a:rPr lang="en-GB" sz="3200" dirty="0" smtClean="0">
                <a:latin typeface="Sassoon" panose="02000503040000090004" pitchFamily="2" charset="0"/>
              </a:rPr>
              <a:t>calmly, </a:t>
            </a:r>
            <a:r>
              <a:rPr lang="en-GB" sz="3200" dirty="0">
                <a:latin typeface="Sassoon" panose="02000503040000090004" pitchFamily="2" charset="0"/>
              </a:rPr>
              <a:t>your child will know they can turn to you </a:t>
            </a:r>
            <a:r>
              <a:rPr lang="en-GB" sz="3200" dirty="0" smtClean="0">
                <a:latin typeface="Sassoon" panose="02000503040000090004" pitchFamily="2" charset="0"/>
              </a:rPr>
              <a:t>again in the future</a:t>
            </a:r>
            <a:endParaRPr lang="en-GB" sz="3200" dirty="0">
              <a:latin typeface="Sassoon" panose="02000503040000090004" pitchFamily="2" charset="0"/>
            </a:endParaRPr>
          </a:p>
          <a:p>
            <a:pPr>
              <a:spcBef>
                <a:spcPts val="600"/>
              </a:spcBef>
              <a:spcAft>
                <a:spcPts val="600"/>
              </a:spcAft>
            </a:pPr>
            <a:r>
              <a:rPr lang="en-GB" sz="3200" dirty="0">
                <a:latin typeface="Sassoon" panose="02000503040000090004" pitchFamily="2" charset="0"/>
              </a:rPr>
              <a:t>Keep </a:t>
            </a:r>
            <a:r>
              <a:rPr lang="en-GB" sz="3200" dirty="0" smtClean="0">
                <a:latin typeface="Sassoon" panose="02000503040000090004" pitchFamily="2" charset="0"/>
              </a:rPr>
              <a:t>records and screen shot evidence</a:t>
            </a:r>
          </a:p>
          <a:p>
            <a:pPr>
              <a:spcBef>
                <a:spcPts val="600"/>
              </a:spcBef>
              <a:spcAft>
                <a:spcPts val="600"/>
              </a:spcAft>
            </a:pPr>
            <a:r>
              <a:rPr lang="en-GB" sz="3200" dirty="0" smtClean="0">
                <a:latin typeface="Sassoon" panose="02000503040000090004" pitchFamily="2" charset="0"/>
              </a:rPr>
              <a:t>Use these links to report it</a:t>
            </a:r>
            <a:endParaRPr lang="en-GB" sz="2800" dirty="0" smtClean="0">
              <a:latin typeface="Sassoon" panose="02000503040000090004" pitchFamily="2" charset="0"/>
            </a:endParaRPr>
          </a:p>
          <a:p>
            <a:pPr marL="45720" indent="0">
              <a:spcBef>
                <a:spcPts val="600"/>
              </a:spcBef>
              <a:spcAft>
                <a:spcPts val="600"/>
              </a:spcAft>
              <a:buNone/>
            </a:pPr>
            <a:r>
              <a:rPr lang="en-GB" sz="3200" dirty="0" smtClean="0">
                <a:latin typeface="Sassoon" panose="02000503040000090004" pitchFamily="2" charset="0"/>
                <a:hlinkClick r:id="rId3"/>
              </a:rPr>
              <a:t>www.iwf.org.uk</a:t>
            </a:r>
            <a:r>
              <a:rPr lang="en-GB" sz="3200" dirty="0" smtClean="0">
                <a:latin typeface="Sassoon" panose="02000503040000090004" pitchFamily="2" charset="0"/>
              </a:rPr>
              <a:t>      or      </a:t>
            </a:r>
            <a:r>
              <a:rPr lang="en-GB" sz="3200" u="sng" dirty="0" smtClean="0">
                <a:solidFill>
                  <a:schemeClr val="accent3"/>
                </a:solidFill>
                <a:latin typeface="Sassoon" panose="02000503040000090004" pitchFamily="2" charset="0"/>
                <a:hlinkClick r:id="rId4"/>
              </a:rPr>
              <a:t>www.ceop.police.uk</a:t>
            </a:r>
            <a:endParaRPr lang="en-GB" sz="3200" u="sng" dirty="0" smtClean="0">
              <a:solidFill>
                <a:schemeClr val="accent3"/>
              </a:solidFill>
              <a:latin typeface="Sassoon" panose="02000503040000090004" pitchFamily="2" charset="0"/>
            </a:endParaRPr>
          </a:p>
          <a:p>
            <a:pPr marL="45720" indent="0">
              <a:spcBef>
                <a:spcPts val="600"/>
              </a:spcBef>
              <a:spcAft>
                <a:spcPts val="600"/>
              </a:spcAft>
              <a:buNone/>
            </a:pPr>
            <a:endParaRPr lang="en-GB" sz="2800" u="sng" dirty="0" smtClean="0">
              <a:solidFill>
                <a:schemeClr val="accent3"/>
              </a:solidFill>
              <a:latin typeface="Sassoon" panose="02000503040000090004" pitchFamily="2" charset="0"/>
            </a:endParaRPr>
          </a:p>
          <a:p>
            <a:pPr marL="45720" indent="0">
              <a:spcBef>
                <a:spcPts val="600"/>
              </a:spcBef>
              <a:spcAft>
                <a:spcPts val="600"/>
              </a:spcAft>
              <a:buNone/>
            </a:pPr>
            <a:endParaRPr lang="en-GB" sz="1800" u="sng" dirty="0">
              <a:solidFill>
                <a:schemeClr val="accent3"/>
              </a:solidFill>
              <a:latin typeface="Sassoon" panose="02000503040000090004" pitchFamily="2" charset="0"/>
            </a:endParaRPr>
          </a:p>
          <a:p>
            <a:pPr>
              <a:spcBef>
                <a:spcPts val="600"/>
              </a:spcBef>
              <a:spcAft>
                <a:spcPts val="600"/>
              </a:spcAft>
            </a:pPr>
            <a:r>
              <a:rPr lang="en-GB" sz="3200" dirty="0" smtClean="0">
                <a:latin typeface="Sassoon" panose="02000503040000090004" pitchFamily="2" charset="0"/>
              </a:rPr>
              <a:t>Your child can ring </a:t>
            </a:r>
            <a:r>
              <a:rPr lang="en-GB" sz="3200" b="1" dirty="0" err="1" smtClean="0">
                <a:latin typeface="Sassoon" panose="02000503040000090004" pitchFamily="2" charset="0"/>
              </a:rPr>
              <a:t>Childline</a:t>
            </a:r>
            <a:r>
              <a:rPr lang="en-GB" sz="3200" dirty="0">
                <a:latin typeface="Sassoon" panose="02000503040000090004" pitchFamily="2" charset="0"/>
              </a:rPr>
              <a:t> </a:t>
            </a:r>
            <a:r>
              <a:rPr lang="en-GB" sz="3200" dirty="0" smtClean="0">
                <a:latin typeface="Sassoon" panose="02000503040000090004" pitchFamily="2" charset="0"/>
              </a:rPr>
              <a:t>for support   </a:t>
            </a:r>
            <a:r>
              <a:rPr lang="en-GB" sz="3200" b="1" dirty="0" smtClean="0">
                <a:latin typeface="Sassoon" panose="02000503040000090004" pitchFamily="2" charset="0"/>
              </a:rPr>
              <a:t>0800 1111</a:t>
            </a:r>
            <a:endParaRPr lang="en-GB" sz="3600" b="1" dirty="0" smtClean="0">
              <a:latin typeface="Sassoon" panose="02000503040000090004" pitchFamily="2" charset="0"/>
            </a:endParaRPr>
          </a:p>
        </p:txBody>
      </p:sp>
      <p:grpSp>
        <p:nvGrpSpPr>
          <p:cNvPr id="8" name="Group 7"/>
          <p:cNvGrpSpPr/>
          <p:nvPr/>
        </p:nvGrpSpPr>
        <p:grpSpPr>
          <a:xfrm>
            <a:off x="941207" y="4686889"/>
            <a:ext cx="6303235" cy="892041"/>
            <a:chOff x="2220279" y="4039188"/>
            <a:chExt cx="6303235" cy="892041"/>
          </a:xfrm>
        </p:grpSpPr>
        <p:sp>
          <p:nvSpPr>
            <p:cNvPr id="7" name="Rectangle 6"/>
            <p:cNvSpPr/>
            <p:nvPr/>
          </p:nvSpPr>
          <p:spPr>
            <a:xfrm>
              <a:off x="6708220" y="4039188"/>
              <a:ext cx="1815294" cy="892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220279" y="4039189"/>
              <a:ext cx="3161459" cy="892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Image result for john and john e-safety">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370" t="39366" r="19268" b="24633"/>
            <a:stretch/>
          </p:blipFill>
          <p:spPr bwMode="auto">
            <a:xfrm>
              <a:off x="6912578" y="4245152"/>
              <a:ext cx="1392701" cy="5345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7"/>
            </p:cNvPr>
            <p:cNvPicPr>
              <a:picLocks noChangeAspect="1"/>
            </p:cNvPicPr>
            <p:nvPr/>
          </p:nvPicPr>
          <p:blipFill>
            <a:blip r:embed="rId8"/>
            <a:stretch>
              <a:fillRect/>
            </a:stretch>
          </p:blipFill>
          <p:spPr>
            <a:xfrm>
              <a:off x="2415973" y="4215393"/>
              <a:ext cx="2802731" cy="502920"/>
            </a:xfrm>
            <a:prstGeom prst="rect">
              <a:avLst/>
            </a:prstGeom>
          </p:spPr>
        </p:pic>
      </p:grpSp>
    </p:spTree>
    <p:extLst>
      <p:ext uri="{BB962C8B-B14F-4D97-AF65-F5344CB8AC3E}">
        <p14:creationId xmlns:p14="http://schemas.microsoft.com/office/powerpoint/2010/main" val="6001978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22224F2-88E2-4E19-8BE2-5AB2030F71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0</TotalTime>
  <Words>678</Words>
  <Application>Microsoft Office PowerPoint</Application>
  <PresentationFormat>Widescreen</PresentationFormat>
  <Paragraphs>65</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Euphemia</vt:lpstr>
      <vt:lpstr>Sassoon</vt:lpstr>
      <vt:lpstr>SassoonPrimaryInfant</vt:lpstr>
      <vt:lpstr>Celestial</vt:lpstr>
      <vt:lpstr>PowerPoint Presentation</vt:lpstr>
      <vt:lpstr>PowerPoint Presentation</vt:lpstr>
      <vt:lpstr>PowerPoint Presentation</vt:lpstr>
      <vt:lpstr>Some common dangers to be aware of:</vt:lpstr>
      <vt:lpstr>Responding safely to risks</vt:lpstr>
      <vt:lpstr>PowerPoint Presentation</vt:lpstr>
      <vt:lpstr>PowerPoint Presentation</vt:lpstr>
      <vt:lpstr>Tips for the home</vt:lpstr>
      <vt:lpstr>What to do if your child sees inappropriate material online</vt:lpstr>
      <vt:lpstr>Helpful websites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2015-10-02T17:23:39Z</dcterms:created>
  <dcterms:modified xsi:type="dcterms:W3CDTF">2021-10-01T08:42:46Z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TC034618839991</vt:lpwstr>
  </property>
</Properties>
</file>